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Obra Letra Bold" charset="1" panose="00000000000000000000"/>
      <p:regular r:id="rId25"/>
    </p:embeddedFont>
    <p:embeddedFont>
      <p:font typeface="Monterchi Sans Bold" charset="1" panose="02000503060000020004"/>
      <p:regular r:id="rId26"/>
    </p:embeddedFont>
    <p:embeddedFont>
      <p:font typeface="Canva Sans" charset="1" panose="020B05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8.png" Type="http://schemas.openxmlformats.org/officeDocument/2006/relationships/image"/><Relationship Id="rId15"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0.png" Type="http://schemas.openxmlformats.org/officeDocument/2006/relationships/image"/><Relationship Id="rId6" Target="../media/image4.pn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6.png" Type="http://schemas.openxmlformats.org/officeDocument/2006/relationships/image"/><Relationship Id="rId9"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8.png" Type="http://schemas.openxmlformats.org/officeDocument/2006/relationships/image"/><Relationship Id="rId15"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1.png" Type="http://schemas.openxmlformats.org/officeDocument/2006/relationships/image"/><Relationship Id="rId6" Target="../media/image4.pn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6.png" Type="http://schemas.openxmlformats.org/officeDocument/2006/relationships/image"/><Relationship Id="rId9"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7.pn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23.png" Type="http://schemas.openxmlformats.org/officeDocument/2006/relationships/image"/><Relationship Id="rId7" Target="../media/image42.pn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23.png" Type="http://schemas.openxmlformats.org/officeDocument/2006/relationships/image"/><Relationship Id="rId7" Target="../media/image42.pn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7.pn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15" Target="../media/image26.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15" Target="../media/image27.png" Type="http://schemas.openxmlformats.org/officeDocument/2006/relationships/image"/><Relationship Id="rId16" Target="../media/image28.png" Type="http://schemas.openxmlformats.org/officeDocument/2006/relationships/image"/><Relationship Id="rId17" Target="../media/image29.png" Type="http://schemas.openxmlformats.org/officeDocument/2006/relationships/image"/><Relationship Id="rId18" Target="../media/image30.png" Type="http://schemas.openxmlformats.org/officeDocument/2006/relationships/image"/><Relationship Id="rId19" Target="../media/image31.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15" Target="../media/image32.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8.png" Type="http://schemas.openxmlformats.org/officeDocument/2006/relationships/image"/><Relationship Id="rId15"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3.png" Type="http://schemas.openxmlformats.org/officeDocument/2006/relationships/image"/><Relationship Id="rId6" Target="../media/image4.pn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6.png" Type="http://schemas.openxmlformats.org/officeDocument/2006/relationships/image"/><Relationship Id="rId9"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10800000">
            <a:off x="2922672" y="599614"/>
            <a:ext cx="12364270" cy="9261962"/>
          </a:xfrm>
          <a:custGeom>
            <a:avLst/>
            <a:gdLst/>
            <a:ahLst/>
            <a:cxnLst/>
            <a:rect r="r" b="b" t="t" l="l"/>
            <a:pathLst>
              <a:path h="9261962" w="12364270">
                <a:moveTo>
                  <a:pt x="0" y="0"/>
                </a:moveTo>
                <a:lnTo>
                  <a:pt x="12364270" y="0"/>
                </a:lnTo>
                <a:lnTo>
                  <a:pt x="12364270" y="9261962"/>
                </a:lnTo>
                <a:lnTo>
                  <a:pt x="0" y="92619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78953" y="-1335955"/>
            <a:ext cx="4285771" cy="12790609"/>
            <a:chOff x="0" y="0"/>
            <a:chExt cx="3263900" cy="9740900"/>
          </a:xfrm>
        </p:grpSpPr>
        <p:sp>
          <p:nvSpPr>
            <p:cNvPr name="Freeform 5" id="5"/>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grpSp>
        <p:nvGrpSpPr>
          <p:cNvPr name="Group 6" id="6"/>
          <p:cNvGrpSpPr/>
          <p:nvPr/>
        </p:nvGrpSpPr>
        <p:grpSpPr>
          <a:xfrm rot="-10800000">
            <a:off x="15521821" y="-1106493"/>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sp>
        <p:nvSpPr>
          <p:cNvPr name="TextBox 8" id="8"/>
          <p:cNvSpPr txBox="true"/>
          <p:nvPr/>
        </p:nvSpPr>
        <p:spPr>
          <a:xfrm rot="0">
            <a:off x="2687793" y="3113748"/>
            <a:ext cx="12599149" cy="4939140"/>
          </a:xfrm>
          <a:prstGeom prst="rect">
            <a:avLst/>
          </a:prstGeom>
        </p:spPr>
        <p:txBody>
          <a:bodyPr anchor="t" rtlCol="false" tIns="0" lIns="0" bIns="0" rIns="0">
            <a:spAutoFit/>
          </a:bodyPr>
          <a:lstStyle/>
          <a:p>
            <a:pPr algn="ctr">
              <a:lnSpc>
                <a:spcPts val="18755"/>
              </a:lnSpc>
            </a:pPr>
            <a:r>
              <a:rPr lang="en-US" sz="19137" b="true">
                <a:solidFill>
                  <a:srgbClr val="493423"/>
                </a:solidFill>
                <a:latin typeface="Obra Letra Bold"/>
                <a:ea typeface="Obra Letra Bold"/>
                <a:cs typeface="Obra Letra Bold"/>
                <a:sym typeface="Obra Letra Bold"/>
              </a:rPr>
              <a:t>Logical</a:t>
            </a:r>
          </a:p>
          <a:p>
            <a:pPr algn="ctr">
              <a:lnSpc>
                <a:spcPts val="18755"/>
              </a:lnSpc>
            </a:pPr>
            <a:r>
              <a:rPr lang="en-US" sz="19137" b="true">
                <a:solidFill>
                  <a:srgbClr val="493423"/>
                </a:solidFill>
                <a:latin typeface="Obra Letra Bold"/>
                <a:ea typeface="Obra Letra Bold"/>
                <a:cs typeface="Obra Letra Bold"/>
                <a:sym typeface="Obra Letra Bold"/>
              </a:rPr>
              <a:t>Paradoxes</a:t>
            </a:r>
          </a:p>
        </p:txBody>
      </p:sp>
      <p:sp>
        <p:nvSpPr>
          <p:cNvPr name="Freeform 9" id="9"/>
          <p:cNvSpPr/>
          <p:nvPr/>
        </p:nvSpPr>
        <p:spPr>
          <a:xfrm flipH="false" flipV="false" rot="0">
            <a:off x="10693732" y="2072720"/>
            <a:ext cx="2454707" cy="522183"/>
          </a:xfrm>
          <a:custGeom>
            <a:avLst/>
            <a:gdLst/>
            <a:ahLst/>
            <a:cxnLst/>
            <a:rect r="r" b="b" t="t" l="l"/>
            <a:pathLst>
              <a:path h="522183" w="2454707">
                <a:moveTo>
                  <a:pt x="0" y="0"/>
                </a:moveTo>
                <a:lnTo>
                  <a:pt x="2454707" y="0"/>
                </a:lnTo>
                <a:lnTo>
                  <a:pt x="2454707" y="522183"/>
                </a:lnTo>
                <a:lnTo>
                  <a:pt x="0" y="5221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true" rot="-10800000">
            <a:off x="4857693" y="2013818"/>
            <a:ext cx="2731595" cy="581085"/>
          </a:xfrm>
          <a:custGeom>
            <a:avLst/>
            <a:gdLst/>
            <a:ahLst/>
            <a:cxnLst/>
            <a:rect r="r" b="b" t="t" l="l"/>
            <a:pathLst>
              <a:path h="581085" w="2731595">
                <a:moveTo>
                  <a:pt x="0" y="581085"/>
                </a:moveTo>
                <a:lnTo>
                  <a:pt x="2731595" y="581085"/>
                </a:lnTo>
                <a:lnTo>
                  <a:pt x="2731595" y="0"/>
                </a:lnTo>
                <a:lnTo>
                  <a:pt x="0" y="0"/>
                </a:lnTo>
                <a:lnTo>
                  <a:pt x="0" y="581085"/>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995610" y="6033532"/>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8"/>
            <a:stretch>
              <a:fillRect l="0" t="0" r="0" b="0"/>
            </a:stretch>
          </a:blipFill>
        </p:spPr>
      </p:sp>
      <p:sp>
        <p:nvSpPr>
          <p:cNvPr name="Freeform 12" id="12"/>
          <p:cNvSpPr/>
          <p:nvPr/>
        </p:nvSpPr>
        <p:spPr>
          <a:xfrm flipH="true" flipV="false" rot="-9606859">
            <a:off x="14738055" y="-3515186"/>
            <a:ext cx="5853303" cy="8229600"/>
          </a:xfrm>
          <a:custGeom>
            <a:avLst/>
            <a:gdLst/>
            <a:ahLst/>
            <a:cxnLst/>
            <a:rect r="r" b="b" t="t" l="l"/>
            <a:pathLst>
              <a:path h="8229600" w="5853303">
                <a:moveTo>
                  <a:pt x="5853303" y="0"/>
                </a:moveTo>
                <a:lnTo>
                  <a:pt x="0" y="0"/>
                </a:lnTo>
                <a:lnTo>
                  <a:pt x="0" y="8229600"/>
                </a:lnTo>
                <a:lnTo>
                  <a:pt x="5853303" y="8229600"/>
                </a:lnTo>
                <a:lnTo>
                  <a:pt x="5853303" y="0"/>
                </a:lnTo>
                <a:close/>
              </a:path>
            </a:pathLst>
          </a:custGeom>
          <a:blipFill>
            <a:blip r:embed="rId8"/>
            <a:stretch>
              <a:fillRect l="0" t="0" r="0" b="0"/>
            </a:stretch>
          </a:blipFill>
        </p:spPr>
      </p:sp>
      <p:sp>
        <p:nvSpPr>
          <p:cNvPr name="Freeform 13" id="13"/>
          <p:cNvSpPr/>
          <p:nvPr/>
        </p:nvSpPr>
        <p:spPr>
          <a:xfrm flipH="false" flipV="false" rot="0">
            <a:off x="15790671" y="5007114"/>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
        <p:nvSpPr>
          <p:cNvPr name="Freeform 14" id="14"/>
          <p:cNvSpPr/>
          <p:nvPr/>
        </p:nvSpPr>
        <p:spPr>
          <a:xfrm flipH="false" flipV="false" rot="0">
            <a:off x="15274171" y="4195924"/>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
        <p:nvSpPr>
          <p:cNvPr name="Freeform 15" id="15"/>
          <p:cNvSpPr/>
          <p:nvPr/>
        </p:nvSpPr>
        <p:spPr>
          <a:xfrm flipH="false" flipV="false" rot="0">
            <a:off x="764804" y="3590941"/>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
        <p:nvSpPr>
          <p:cNvPr name="Freeform 16" id="16"/>
          <p:cNvSpPr/>
          <p:nvPr/>
        </p:nvSpPr>
        <p:spPr>
          <a:xfrm flipH="false" flipV="false" rot="0">
            <a:off x="1654792" y="4604261"/>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grpSp>
        <p:nvGrpSpPr>
          <p:cNvPr name="Group 17" id="17"/>
          <p:cNvGrpSpPr/>
          <p:nvPr/>
        </p:nvGrpSpPr>
        <p:grpSpPr>
          <a:xfrm rot="0">
            <a:off x="1931042" y="1028700"/>
            <a:ext cx="2926652" cy="2865432"/>
            <a:chOff x="0" y="0"/>
            <a:chExt cx="3902202" cy="3820576"/>
          </a:xfrm>
        </p:grpSpPr>
        <p:sp>
          <p:nvSpPr>
            <p:cNvPr name="Freeform 18" id="18"/>
            <p:cNvSpPr/>
            <p:nvPr/>
          </p:nvSpPr>
          <p:spPr>
            <a:xfrm flipH="false" flipV="false" rot="-3636955">
              <a:off x="587174" y="439152"/>
              <a:ext cx="2727855" cy="2942271"/>
            </a:xfrm>
            <a:custGeom>
              <a:avLst/>
              <a:gdLst/>
              <a:ahLst/>
              <a:cxnLst/>
              <a:rect r="r" b="b" t="t" l="l"/>
              <a:pathLst>
                <a:path h="2942271" w="2727855">
                  <a:moveTo>
                    <a:pt x="0" y="0"/>
                  </a:moveTo>
                  <a:lnTo>
                    <a:pt x="2727854" y="0"/>
                  </a:lnTo>
                  <a:lnTo>
                    <a:pt x="2727854" y="2942272"/>
                  </a:lnTo>
                  <a:lnTo>
                    <a:pt x="0" y="2942272"/>
                  </a:lnTo>
                  <a:lnTo>
                    <a:pt x="0" y="0"/>
                  </a:lnTo>
                  <a:close/>
                </a:path>
              </a:pathLst>
            </a:custGeom>
            <a:blipFill>
              <a:blip r:embed="rId11"/>
              <a:stretch>
                <a:fillRect l="0" t="0" r="0" b="0"/>
              </a:stretch>
            </a:blipFill>
          </p:spPr>
        </p:sp>
        <p:sp>
          <p:nvSpPr>
            <p:cNvPr name="Freeform 19" id="19"/>
            <p:cNvSpPr/>
            <p:nvPr/>
          </p:nvSpPr>
          <p:spPr>
            <a:xfrm flipH="false" flipV="false" rot="0">
              <a:off x="810223" y="964749"/>
              <a:ext cx="1997673" cy="2005192"/>
            </a:xfrm>
            <a:custGeom>
              <a:avLst/>
              <a:gdLst/>
              <a:ahLst/>
              <a:cxnLst/>
              <a:rect r="r" b="b" t="t" l="l"/>
              <a:pathLst>
                <a:path h="2005192" w="1997673">
                  <a:moveTo>
                    <a:pt x="0" y="0"/>
                  </a:moveTo>
                  <a:lnTo>
                    <a:pt x="1997673" y="0"/>
                  </a:lnTo>
                  <a:lnTo>
                    <a:pt x="1997673" y="2005193"/>
                  </a:lnTo>
                  <a:lnTo>
                    <a:pt x="0" y="200519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338077" y="1469127"/>
              <a:ext cx="2333783" cy="1169809"/>
            </a:xfrm>
            <a:custGeom>
              <a:avLst/>
              <a:gdLst/>
              <a:ahLst/>
              <a:cxnLst/>
              <a:rect r="r" b="b" t="t" l="l"/>
              <a:pathLst>
                <a:path h="1169809" w="2333783">
                  <a:moveTo>
                    <a:pt x="0" y="0"/>
                  </a:moveTo>
                  <a:lnTo>
                    <a:pt x="2333782" y="0"/>
                  </a:lnTo>
                  <a:lnTo>
                    <a:pt x="2333782" y="1169809"/>
                  </a:lnTo>
                  <a:lnTo>
                    <a:pt x="0" y="11698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21" id="21"/>
          <p:cNvSpPr txBox="true"/>
          <p:nvPr/>
        </p:nvSpPr>
        <p:spPr>
          <a:xfrm rot="0">
            <a:off x="7075588" y="2045873"/>
            <a:ext cx="4136823" cy="549030"/>
          </a:xfrm>
          <a:prstGeom prst="rect">
            <a:avLst/>
          </a:prstGeom>
        </p:spPr>
        <p:txBody>
          <a:bodyPr anchor="t" rtlCol="false" tIns="0" lIns="0" bIns="0" rIns="0">
            <a:spAutoFit/>
          </a:bodyPr>
          <a:lstStyle/>
          <a:p>
            <a:pPr algn="ctr">
              <a:lnSpc>
                <a:spcPts val="4515"/>
              </a:lnSpc>
            </a:pPr>
            <a:r>
              <a:rPr lang="en-US" sz="2990" b="true">
                <a:solidFill>
                  <a:srgbClr val="493423"/>
                </a:solidFill>
                <a:latin typeface="Monterchi Sans Bold"/>
                <a:ea typeface="Monterchi Sans Bold"/>
                <a:cs typeface="Monterchi Sans Bold"/>
                <a:sym typeface="Monterchi Sans Bold"/>
              </a:rPr>
              <a:t>By Mahnam And Jawad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0">
            <a:off x="3281539" y="474424"/>
            <a:ext cx="11724923" cy="8783033"/>
          </a:xfrm>
          <a:custGeom>
            <a:avLst/>
            <a:gdLst/>
            <a:ahLst/>
            <a:cxnLst/>
            <a:rect r="r" b="b" t="t" l="l"/>
            <a:pathLst>
              <a:path h="8783033" w="11724923">
                <a:moveTo>
                  <a:pt x="0" y="0"/>
                </a:moveTo>
                <a:lnTo>
                  <a:pt x="11724922" y="0"/>
                </a:lnTo>
                <a:lnTo>
                  <a:pt x="11724922" y="8783033"/>
                </a:lnTo>
                <a:lnTo>
                  <a:pt x="0" y="87830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213770" y="1361209"/>
            <a:ext cx="9997380" cy="6850271"/>
            <a:chOff x="0" y="0"/>
            <a:chExt cx="1833430" cy="1256279"/>
          </a:xfrm>
        </p:grpSpPr>
        <p:sp>
          <p:nvSpPr>
            <p:cNvPr name="Freeform 5" id="5"/>
            <p:cNvSpPr/>
            <p:nvPr/>
          </p:nvSpPr>
          <p:spPr>
            <a:xfrm flipH="false" flipV="false" rot="0">
              <a:off x="0" y="0"/>
              <a:ext cx="1833430" cy="1256279"/>
            </a:xfrm>
            <a:custGeom>
              <a:avLst/>
              <a:gdLst/>
              <a:ahLst/>
              <a:cxnLst/>
              <a:rect r="r" b="b" t="t" l="l"/>
              <a:pathLst>
                <a:path h="1256279" w="1833430">
                  <a:moveTo>
                    <a:pt x="0" y="0"/>
                  </a:moveTo>
                  <a:lnTo>
                    <a:pt x="1833430" y="0"/>
                  </a:lnTo>
                  <a:lnTo>
                    <a:pt x="1833430" y="1256279"/>
                  </a:lnTo>
                  <a:lnTo>
                    <a:pt x="0" y="1256279"/>
                  </a:lnTo>
                  <a:close/>
                </a:path>
              </a:pathLst>
            </a:custGeom>
            <a:blipFill>
              <a:blip r:embed="rId5"/>
              <a:stretch>
                <a:fillRect l="-10907" t="0" r="-10907" b="0"/>
              </a:stretch>
            </a:blipFill>
          </p:spPr>
        </p:sp>
      </p:grpSp>
      <p:grpSp>
        <p:nvGrpSpPr>
          <p:cNvPr name="Group 6" id="6"/>
          <p:cNvGrpSpPr/>
          <p:nvPr/>
        </p:nvGrpSpPr>
        <p:grpSpPr>
          <a:xfrm rot="0">
            <a:off x="-1316726" y="-1613291"/>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6"/>
              <a:stretch>
                <a:fillRect l="-99892" t="0" r="-99892" b="0"/>
              </a:stretch>
            </a:blipFill>
          </p:spPr>
        </p:sp>
      </p:grpSp>
      <p:grpSp>
        <p:nvGrpSpPr>
          <p:cNvPr name="Group 8" id="8"/>
          <p:cNvGrpSpPr/>
          <p:nvPr/>
        </p:nvGrpSpPr>
        <p:grpSpPr>
          <a:xfrm rot="-10800000">
            <a:off x="15521821" y="-1106493"/>
            <a:ext cx="4285771" cy="12790609"/>
            <a:chOff x="0" y="0"/>
            <a:chExt cx="3263900" cy="9740900"/>
          </a:xfrm>
        </p:grpSpPr>
        <p:sp>
          <p:nvSpPr>
            <p:cNvPr name="Freeform 9" id="9"/>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6"/>
              <a:stretch>
                <a:fillRect l="-99892" t="0" r="-99892" b="0"/>
              </a:stretch>
            </a:blipFill>
          </p:spPr>
        </p:sp>
      </p:grpSp>
      <p:sp>
        <p:nvSpPr>
          <p:cNvPr name="Freeform 10" id="10"/>
          <p:cNvSpPr/>
          <p:nvPr/>
        </p:nvSpPr>
        <p:spPr>
          <a:xfrm flipH="false" flipV="false" rot="0">
            <a:off x="5601462" y="7158842"/>
            <a:ext cx="7221995" cy="2691835"/>
          </a:xfrm>
          <a:custGeom>
            <a:avLst/>
            <a:gdLst/>
            <a:ahLst/>
            <a:cxnLst/>
            <a:rect r="r" b="b" t="t" l="l"/>
            <a:pathLst>
              <a:path h="2691835" w="7221995">
                <a:moveTo>
                  <a:pt x="0" y="0"/>
                </a:moveTo>
                <a:lnTo>
                  <a:pt x="7221995" y="0"/>
                </a:lnTo>
                <a:lnTo>
                  <a:pt x="7221995" y="2691834"/>
                </a:lnTo>
                <a:lnTo>
                  <a:pt x="0" y="26918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10284092">
            <a:off x="13099802" y="808593"/>
            <a:ext cx="4089697" cy="4004149"/>
            <a:chOff x="0" y="0"/>
            <a:chExt cx="5452929" cy="5338865"/>
          </a:xfrm>
        </p:grpSpPr>
        <p:sp>
          <p:nvSpPr>
            <p:cNvPr name="Freeform 13" id="13"/>
            <p:cNvSpPr/>
            <p:nvPr/>
          </p:nvSpPr>
          <p:spPr>
            <a:xfrm flipH="false" flipV="false" rot="-3636955">
              <a:off x="820515" y="613671"/>
              <a:ext cx="3811898" cy="4111524"/>
            </a:xfrm>
            <a:custGeom>
              <a:avLst/>
              <a:gdLst/>
              <a:ahLst/>
              <a:cxnLst/>
              <a:rect r="r" b="b" t="t" l="l"/>
              <a:pathLst>
                <a:path h="4111524" w="3811898">
                  <a:moveTo>
                    <a:pt x="0" y="0"/>
                  </a:moveTo>
                  <a:lnTo>
                    <a:pt x="3811899" y="0"/>
                  </a:lnTo>
                  <a:lnTo>
                    <a:pt x="3811899" y="4111523"/>
                  </a:lnTo>
                  <a:lnTo>
                    <a:pt x="0" y="4111523"/>
                  </a:lnTo>
                  <a:lnTo>
                    <a:pt x="0" y="0"/>
                  </a:lnTo>
                  <a:close/>
                </a:path>
              </a:pathLst>
            </a:custGeom>
            <a:blipFill>
              <a:blip r:embed="rId9"/>
              <a:stretch>
                <a:fillRect l="0" t="0" r="0" b="0"/>
              </a:stretch>
            </a:blipFill>
          </p:spPr>
        </p:sp>
        <p:sp>
          <p:nvSpPr>
            <p:cNvPr name="Freeform 14" id="14"/>
            <p:cNvSpPr/>
            <p:nvPr/>
          </p:nvSpPr>
          <p:spPr>
            <a:xfrm flipH="false" flipV="false" rot="0">
              <a:off x="1132204" y="1348139"/>
              <a:ext cx="2791544" cy="2802052"/>
            </a:xfrm>
            <a:custGeom>
              <a:avLst/>
              <a:gdLst/>
              <a:ahLst/>
              <a:cxnLst/>
              <a:rect r="r" b="b" t="t" l="l"/>
              <a:pathLst>
                <a:path h="2802052" w="2791544">
                  <a:moveTo>
                    <a:pt x="0" y="0"/>
                  </a:moveTo>
                  <a:lnTo>
                    <a:pt x="2791544" y="0"/>
                  </a:lnTo>
                  <a:lnTo>
                    <a:pt x="2791544" y="2802051"/>
                  </a:lnTo>
                  <a:lnTo>
                    <a:pt x="0" y="28020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472427" y="2052956"/>
              <a:ext cx="3261223" cy="1634688"/>
            </a:xfrm>
            <a:custGeom>
              <a:avLst/>
              <a:gdLst/>
              <a:ahLst/>
              <a:cxnLst/>
              <a:rect r="r" b="b" t="t" l="l"/>
              <a:pathLst>
                <a:path h="1634688" w="3261223">
                  <a:moveTo>
                    <a:pt x="0" y="0"/>
                  </a:moveTo>
                  <a:lnTo>
                    <a:pt x="3261224" y="0"/>
                  </a:lnTo>
                  <a:lnTo>
                    <a:pt x="3261224" y="1634688"/>
                  </a:lnTo>
                  <a:lnTo>
                    <a:pt x="0" y="16346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Freeform 16" id="16"/>
          <p:cNvSpPr/>
          <p:nvPr/>
        </p:nvSpPr>
        <p:spPr>
          <a:xfrm flipH="false" flipV="false" rot="5400000">
            <a:off x="1968458" y="4459390"/>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4">
              <a:extLst>
                <a:ext uri="{96DAC541-7B7A-43D3-8B79-37D633B846F1}">
                  <asvg:svgBlip xmlns:asvg="http://schemas.microsoft.com/office/drawing/2016/SVG/main" r:embed="rId15"/>
                </a:ext>
              </a:extLst>
            </a:blip>
            <a:stretch>
              <a:fillRect l="-101042" t="-84932" r="0" b="-11017"/>
            </a:stretch>
          </a:blipFill>
        </p:spPr>
      </p:sp>
      <p:sp>
        <p:nvSpPr>
          <p:cNvPr name="Freeform 17" id="17"/>
          <p:cNvSpPr/>
          <p:nvPr/>
        </p:nvSpPr>
        <p:spPr>
          <a:xfrm flipH="false" flipV="false" rot="5400000">
            <a:off x="1403968" y="5737315"/>
            <a:ext cx="1067060" cy="1114036"/>
          </a:xfrm>
          <a:custGeom>
            <a:avLst/>
            <a:gdLst/>
            <a:ahLst/>
            <a:cxnLst/>
            <a:rect r="r" b="b" t="t" l="l"/>
            <a:pathLst>
              <a:path h="1114036" w="1067060">
                <a:moveTo>
                  <a:pt x="0" y="0"/>
                </a:moveTo>
                <a:lnTo>
                  <a:pt x="1067060" y="0"/>
                </a:lnTo>
                <a:lnTo>
                  <a:pt x="1067060" y="1114036"/>
                </a:lnTo>
                <a:lnTo>
                  <a:pt x="0" y="1114036"/>
                </a:lnTo>
                <a:lnTo>
                  <a:pt x="0" y="0"/>
                </a:lnTo>
                <a:close/>
              </a:path>
            </a:pathLst>
          </a:custGeom>
          <a:blipFill>
            <a:blip r:embed="rId14">
              <a:extLst>
                <a:ext uri="{96DAC541-7B7A-43D3-8B79-37D633B846F1}">
                  <asvg:svgBlip xmlns:asvg="http://schemas.microsoft.com/office/drawing/2016/SVG/main" r:embed="rId15"/>
                </a:ext>
              </a:extLst>
            </a:blip>
            <a:stretch>
              <a:fillRect l="-101042" t="-84932" r="0" b="-11017"/>
            </a:stretch>
          </a:blipFill>
        </p:spPr>
      </p:sp>
      <p:sp>
        <p:nvSpPr>
          <p:cNvPr name="TextBox 18" id="18"/>
          <p:cNvSpPr txBox="true"/>
          <p:nvPr/>
        </p:nvSpPr>
        <p:spPr>
          <a:xfrm rot="-337049">
            <a:off x="7985025" y="8172043"/>
            <a:ext cx="4120872" cy="750745"/>
          </a:xfrm>
          <a:prstGeom prst="rect">
            <a:avLst/>
          </a:prstGeom>
        </p:spPr>
        <p:txBody>
          <a:bodyPr anchor="t" rtlCol="false" tIns="0" lIns="0" bIns="0" rIns="0">
            <a:spAutoFit/>
          </a:bodyPr>
          <a:lstStyle/>
          <a:p>
            <a:pPr algn="ctr">
              <a:lnSpc>
                <a:spcPts val="4410"/>
              </a:lnSpc>
            </a:pPr>
            <a:r>
              <a:rPr lang="en-US" sz="4500" b="true">
                <a:solidFill>
                  <a:srgbClr val="493423"/>
                </a:solidFill>
                <a:latin typeface="Obra Letra Bold"/>
                <a:ea typeface="Obra Letra Bold"/>
                <a:cs typeface="Obra Letra Bold"/>
                <a:sym typeface="Obra Letra Bold"/>
              </a:rPr>
              <a:t>Jourdain's card</a:t>
            </a:r>
          </a:p>
        </p:txBody>
      </p:sp>
      <p:sp>
        <p:nvSpPr>
          <p:cNvPr name="TextBox 19" id="19"/>
          <p:cNvSpPr txBox="true"/>
          <p:nvPr/>
        </p:nvSpPr>
        <p:spPr>
          <a:xfrm rot="0">
            <a:off x="245332" y="1333500"/>
            <a:ext cx="2956108" cy="2016378"/>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05</a:t>
            </a:r>
          </a:p>
        </p:txBody>
      </p:sp>
    </p:spTree>
  </p:cSld>
  <p:clrMapOvr>
    <a:masterClrMapping/>
  </p:clrMapOvr>
  <p:transition spd="med">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282508" y="4245907"/>
            <a:ext cx="6923068" cy="5198595"/>
          </a:xfrm>
          <a:custGeom>
            <a:avLst/>
            <a:gdLst/>
            <a:ahLst/>
            <a:cxnLst/>
            <a:rect r="r" b="b" t="t" l="l"/>
            <a:pathLst>
              <a:path h="5198595" w="6923068">
                <a:moveTo>
                  <a:pt x="0" y="0"/>
                </a:moveTo>
                <a:lnTo>
                  <a:pt x="6923068" y="0"/>
                </a:lnTo>
                <a:lnTo>
                  <a:pt x="6923068" y="5198595"/>
                </a:lnTo>
                <a:lnTo>
                  <a:pt x="0" y="51985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654196" y="4245907"/>
            <a:ext cx="6923068" cy="5198595"/>
          </a:xfrm>
          <a:custGeom>
            <a:avLst/>
            <a:gdLst/>
            <a:ahLst/>
            <a:cxnLst/>
            <a:rect r="r" b="b" t="t" l="l"/>
            <a:pathLst>
              <a:path h="5198595" w="6923068">
                <a:moveTo>
                  <a:pt x="0" y="0"/>
                </a:moveTo>
                <a:lnTo>
                  <a:pt x="6923068" y="0"/>
                </a:lnTo>
                <a:lnTo>
                  <a:pt x="6923068" y="5198595"/>
                </a:lnTo>
                <a:lnTo>
                  <a:pt x="0" y="51985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4110672" y="1845005"/>
            <a:ext cx="11411148" cy="1628098"/>
          </a:xfrm>
          <a:prstGeom prst="rect">
            <a:avLst/>
          </a:prstGeom>
        </p:spPr>
        <p:txBody>
          <a:bodyPr anchor="t" rtlCol="false" tIns="0" lIns="0" bIns="0" rIns="0">
            <a:spAutoFit/>
          </a:bodyPr>
          <a:lstStyle/>
          <a:p>
            <a:pPr algn="ctr">
              <a:lnSpc>
                <a:spcPts val="11978"/>
              </a:lnSpc>
            </a:pPr>
            <a:r>
              <a:rPr lang="en-US" sz="12222" b="true">
                <a:solidFill>
                  <a:srgbClr val="F3F1DB"/>
                </a:solidFill>
                <a:latin typeface="Obra Letra Bold"/>
                <a:ea typeface="Obra Letra Bold"/>
                <a:cs typeface="Obra Letra Bold"/>
                <a:sym typeface="Obra Letra Bold"/>
              </a:rPr>
              <a:t>Jourdain</a:t>
            </a:r>
          </a:p>
        </p:txBody>
      </p:sp>
      <p:sp>
        <p:nvSpPr>
          <p:cNvPr name="Freeform 11" id="11"/>
          <p:cNvSpPr/>
          <p:nvPr/>
        </p:nvSpPr>
        <p:spPr>
          <a:xfrm flipH="false" flipV="false" rot="0">
            <a:off x="13839654" y="2174074"/>
            <a:ext cx="1236381" cy="720005"/>
          </a:xfrm>
          <a:custGeom>
            <a:avLst/>
            <a:gdLst/>
            <a:ahLst/>
            <a:cxnLst/>
            <a:rect r="r" b="b" t="t" l="l"/>
            <a:pathLst>
              <a:path h="720005" w="1236381">
                <a:moveTo>
                  <a:pt x="0" y="0"/>
                </a:moveTo>
                <a:lnTo>
                  <a:pt x="1236381" y="0"/>
                </a:lnTo>
                <a:lnTo>
                  <a:pt x="1236381" y="720005"/>
                </a:lnTo>
                <a:lnTo>
                  <a:pt x="0" y="720005"/>
                </a:lnTo>
                <a:lnTo>
                  <a:pt x="0" y="0"/>
                </a:lnTo>
                <a:close/>
              </a:path>
            </a:pathLst>
          </a:custGeom>
          <a:blipFill>
            <a:blip r:embed="rId8">
              <a:extLst>
                <a:ext uri="{96DAC541-7B7A-43D3-8B79-37D633B846F1}">
                  <asvg:svgBlip xmlns:asvg="http://schemas.microsoft.com/office/drawing/2016/SVG/main" r:embed="rId9"/>
                </a:ext>
              </a:extLst>
            </a:blip>
            <a:stretch>
              <a:fillRect l="-173753" t="0" r="0" b="0"/>
            </a:stretch>
          </a:blipFill>
        </p:spPr>
      </p:sp>
      <p:sp>
        <p:nvSpPr>
          <p:cNvPr name="TextBox 12" id="12"/>
          <p:cNvSpPr txBox="true"/>
          <p:nvPr/>
        </p:nvSpPr>
        <p:spPr>
          <a:xfrm rot="0">
            <a:off x="2424134" y="5002549"/>
            <a:ext cx="6754476" cy="842018"/>
          </a:xfrm>
          <a:prstGeom prst="rect">
            <a:avLst/>
          </a:prstGeom>
        </p:spPr>
        <p:txBody>
          <a:bodyPr anchor="t" rtlCol="false" tIns="0" lIns="0" bIns="0" rIns="0">
            <a:spAutoFit/>
          </a:bodyPr>
          <a:lstStyle/>
          <a:p>
            <a:pPr algn="ctr">
              <a:lnSpc>
                <a:spcPts val="6214"/>
              </a:lnSpc>
            </a:pPr>
            <a:r>
              <a:rPr lang="en-US" sz="6341" b="true">
                <a:solidFill>
                  <a:srgbClr val="493423"/>
                </a:solidFill>
                <a:latin typeface="Obra Letra Bold"/>
                <a:ea typeface="Obra Letra Bold"/>
                <a:cs typeface="Obra Letra Bold"/>
                <a:sym typeface="Obra Letra Bold"/>
              </a:rPr>
              <a:t>Front Side Says...</a:t>
            </a:r>
          </a:p>
        </p:txBody>
      </p:sp>
      <p:sp>
        <p:nvSpPr>
          <p:cNvPr name="TextBox 13" id="13"/>
          <p:cNvSpPr txBox="true"/>
          <p:nvPr/>
        </p:nvSpPr>
        <p:spPr>
          <a:xfrm rot="0">
            <a:off x="2861233" y="6534533"/>
            <a:ext cx="5765617" cy="1203029"/>
          </a:xfrm>
          <a:prstGeom prst="rect">
            <a:avLst/>
          </a:prstGeom>
        </p:spPr>
        <p:txBody>
          <a:bodyPr anchor="t" rtlCol="false" tIns="0" lIns="0" bIns="0" rIns="0">
            <a:spAutoFit/>
          </a:bodyPr>
          <a:lstStyle/>
          <a:p>
            <a:pPr algn="ctr">
              <a:lnSpc>
                <a:spcPts val="4714"/>
              </a:lnSpc>
            </a:pPr>
            <a:r>
              <a:rPr lang="en-US" sz="4447" b="true">
                <a:solidFill>
                  <a:srgbClr val="4A2D0A"/>
                </a:solidFill>
                <a:latin typeface="Monterchi Sans Bold"/>
                <a:ea typeface="Monterchi Sans Bold"/>
                <a:cs typeface="Monterchi Sans Bold"/>
                <a:sym typeface="Monterchi Sans Bold"/>
              </a:rPr>
              <a:t>The sentence on the other side of the card is true</a:t>
            </a:r>
          </a:p>
        </p:txBody>
      </p:sp>
      <p:sp>
        <p:nvSpPr>
          <p:cNvPr name="TextBox 14" id="14"/>
          <p:cNvSpPr txBox="true"/>
          <p:nvPr/>
        </p:nvSpPr>
        <p:spPr>
          <a:xfrm rot="0">
            <a:off x="10232921" y="6534533"/>
            <a:ext cx="5765617" cy="1203071"/>
          </a:xfrm>
          <a:prstGeom prst="rect">
            <a:avLst/>
          </a:prstGeom>
        </p:spPr>
        <p:txBody>
          <a:bodyPr anchor="t" rtlCol="false" tIns="0" lIns="0" bIns="0" rIns="0">
            <a:spAutoFit/>
          </a:bodyPr>
          <a:lstStyle/>
          <a:p>
            <a:pPr algn="ctr">
              <a:lnSpc>
                <a:spcPts val="4716"/>
              </a:lnSpc>
            </a:pPr>
            <a:r>
              <a:rPr lang="en-US" sz="4449" b="true">
                <a:solidFill>
                  <a:srgbClr val="4A2D0A"/>
                </a:solidFill>
                <a:latin typeface="Monterchi Sans Bold"/>
                <a:ea typeface="Monterchi Sans Bold"/>
                <a:cs typeface="Monterchi Sans Bold"/>
                <a:sym typeface="Monterchi Sans Bold"/>
              </a:rPr>
              <a:t>The sentence on the other side of the card is false</a:t>
            </a:r>
          </a:p>
        </p:txBody>
      </p:sp>
      <p:sp>
        <p:nvSpPr>
          <p:cNvPr name="TextBox 15" id="15"/>
          <p:cNvSpPr txBox="true"/>
          <p:nvPr/>
        </p:nvSpPr>
        <p:spPr>
          <a:xfrm rot="0">
            <a:off x="245332" y="1333500"/>
            <a:ext cx="2956108" cy="2016378"/>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06</a:t>
            </a:r>
          </a:p>
        </p:txBody>
      </p:sp>
      <p:sp>
        <p:nvSpPr>
          <p:cNvPr name="TextBox 16" id="16"/>
          <p:cNvSpPr txBox="true"/>
          <p:nvPr/>
        </p:nvSpPr>
        <p:spPr>
          <a:xfrm rot="0">
            <a:off x="9738492" y="5002582"/>
            <a:ext cx="6754476" cy="841985"/>
          </a:xfrm>
          <a:prstGeom prst="rect">
            <a:avLst/>
          </a:prstGeom>
        </p:spPr>
        <p:txBody>
          <a:bodyPr anchor="t" rtlCol="false" tIns="0" lIns="0" bIns="0" rIns="0">
            <a:spAutoFit/>
          </a:bodyPr>
          <a:lstStyle/>
          <a:p>
            <a:pPr algn="ctr">
              <a:lnSpc>
                <a:spcPts val="6213"/>
              </a:lnSpc>
            </a:pPr>
            <a:r>
              <a:rPr lang="en-US" sz="6339" b="true">
                <a:solidFill>
                  <a:srgbClr val="493423"/>
                </a:solidFill>
                <a:latin typeface="Obra Letra Bold"/>
                <a:ea typeface="Obra Letra Bold"/>
                <a:cs typeface="Obra Letra Bold"/>
                <a:sym typeface="Obra Letra Bold"/>
              </a:rPr>
              <a:t>Back Side Says...</a:t>
            </a:r>
          </a:p>
        </p:txBody>
      </p:sp>
      <p:sp>
        <p:nvSpPr>
          <p:cNvPr name="Freeform 17" id="17"/>
          <p:cNvSpPr/>
          <p:nvPr/>
        </p:nvSpPr>
        <p:spPr>
          <a:xfrm flipH="true" flipV="false" rot="0">
            <a:off x="4496961" y="2071746"/>
            <a:ext cx="1304410" cy="759622"/>
          </a:xfrm>
          <a:custGeom>
            <a:avLst/>
            <a:gdLst/>
            <a:ahLst/>
            <a:cxnLst/>
            <a:rect r="r" b="b" t="t" l="l"/>
            <a:pathLst>
              <a:path h="759622" w="1304410">
                <a:moveTo>
                  <a:pt x="1304411" y="0"/>
                </a:moveTo>
                <a:lnTo>
                  <a:pt x="0" y="0"/>
                </a:lnTo>
                <a:lnTo>
                  <a:pt x="0" y="759622"/>
                </a:lnTo>
                <a:lnTo>
                  <a:pt x="1304411" y="759622"/>
                </a:lnTo>
                <a:lnTo>
                  <a:pt x="1304411" y="0"/>
                </a:lnTo>
                <a:close/>
              </a:path>
            </a:pathLst>
          </a:custGeom>
          <a:blipFill>
            <a:blip r:embed="rId8">
              <a:extLst>
                <a:ext uri="{96DAC541-7B7A-43D3-8B79-37D633B846F1}">
                  <asvg:svgBlip xmlns:asvg="http://schemas.microsoft.com/office/drawing/2016/SVG/main" r:embed="rId9"/>
                </a:ext>
              </a:extLst>
            </a:blip>
            <a:stretch>
              <a:fillRect l="-173753" t="0" r="0" b="0"/>
            </a:stretch>
          </a:blipFill>
        </p:spPr>
      </p:sp>
      <p:sp>
        <p:nvSpPr>
          <p:cNvPr name="Freeform 18" id="18"/>
          <p:cNvSpPr/>
          <p:nvPr/>
        </p:nvSpPr>
        <p:spPr>
          <a:xfrm flipH="false" flipV="false" rot="-1140091">
            <a:off x="16063393" y="-1220721"/>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10"/>
            <a:stretch>
              <a:fillRect l="0" t="0" r="0" b="0"/>
            </a:stretch>
          </a:blipFill>
        </p:spPr>
      </p:sp>
    </p:spTree>
  </p:cSld>
  <p:clrMapOvr>
    <a:masterClrMapping/>
  </p:clrMapOvr>
  <p:transition spd="med">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0">
            <a:off x="2836385" y="649745"/>
            <a:ext cx="12355869" cy="9278134"/>
          </a:xfrm>
          <a:custGeom>
            <a:avLst/>
            <a:gdLst/>
            <a:ahLst/>
            <a:cxnLst/>
            <a:rect r="r" b="b" t="t" l="l"/>
            <a:pathLst>
              <a:path h="9278134" w="12355869">
                <a:moveTo>
                  <a:pt x="0" y="0"/>
                </a:moveTo>
                <a:lnTo>
                  <a:pt x="12355869" y="0"/>
                </a:lnTo>
                <a:lnTo>
                  <a:pt x="12355869" y="9278134"/>
                </a:lnTo>
                <a:lnTo>
                  <a:pt x="0" y="92781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545801" y="1779924"/>
            <a:ext cx="11109628" cy="1702565"/>
          </a:xfrm>
          <a:prstGeom prst="rect">
            <a:avLst/>
          </a:prstGeom>
        </p:spPr>
        <p:txBody>
          <a:bodyPr anchor="t" rtlCol="false" tIns="0" lIns="0" bIns="0" rIns="0">
            <a:spAutoFit/>
          </a:bodyPr>
          <a:lstStyle/>
          <a:p>
            <a:pPr algn="ctr">
              <a:lnSpc>
                <a:spcPts val="12545"/>
              </a:lnSpc>
            </a:pPr>
            <a:r>
              <a:rPr lang="en-US" sz="12801" b="true">
                <a:solidFill>
                  <a:srgbClr val="4A2D0A"/>
                </a:solidFill>
                <a:latin typeface="Obra Letra Bold"/>
                <a:ea typeface="Obra Letra Bold"/>
                <a:cs typeface="Obra Letra Bold"/>
                <a:sym typeface="Obra Letra Bold"/>
              </a:rPr>
              <a:t>Solution</a:t>
            </a:r>
          </a:p>
        </p:txBody>
      </p:sp>
      <p:sp>
        <p:nvSpPr>
          <p:cNvPr name="TextBox 9" id="9"/>
          <p:cNvSpPr txBox="true"/>
          <p:nvPr/>
        </p:nvSpPr>
        <p:spPr>
          <a:xfrm rot="0">
            <a:off x="4561481" y="4658232"/>
            <a:ext cx="8905677" cy="2201357"/>
          </a:xfrm>
          <a:prstGeom prst="rect">
            <a:avLst/>
          </a:prstGeom>
        </p:spPr>
        <p:txBody>
          <a:bodyPr anchor="t" rtlCol="false" tIns="0" lIns="0" bIns="0" rIns="0">
            <a:spAutoFit/>
          </a:bodyPr>
          <a:lstStyle/>
          <a:p>
            <a:pPr algn="l">
              <a:lnSpc>
                <a:spcPts val="4385"/>
              </a:lnSpc>
            </a:pPr>
            <a:r>
              <a:rPr lang="en-US" sz="3536" b="true">
                <a:solidFill>
                  <a:srgbClr val="4A2D0A"/>
                </a:solidFill>
                <a:latin typeface="Monterchi Sans Bold"/>
                <a:ea typeface="Monterchi Sans Bold"/>
                <a:cs typeface="Monterchi Sans Bold"/>
                <a:sym typeface="Monterchi Sans Bold"/>
              </a:rPr>
              <a:t>Since this is also a self referential statement, just like the paradox of Epimeides the Creten, this paradox also does not have a definitive solution. But, it also has some approaches to a solution.</a:t>
            </a:r>
          </a:p>
        </p:txBody>
      </p:sp>
      <p:sp>
        <p:nvSpPr>
          <p:cNvPr name="Freeform 10" id="10"/>
          <p:cNvSpPr/>
          <p:nvPr/>
        </p:nvSpPr>
        <p:spPr>
          <a:xfrm flipH="false" flipV="false" rot="0">
            <a:off x="9426095" y="3482489"/>
            <a:ext cx="2732226" cy="581219"/>
          </a:xfrm>
          <a:custGeom>
            <a:avLst/>
            <a:gdLst/>
            <a:ahLst/>
            <a:cxnLst/>
            <a:rect r="r" b="b" t="t" l="l"/>
            <a:pathLst>
              <a:path h="581219" w="2732226">
                <a:moveTo>
                  <a:pt x="0" y="0"/>
                </a:moveTo>
                <a:lnTo>
                  <a:pt x="2732226" y="0"/>
                </a:lnTo>
                <a:lnTo>
                  <a:pt x="2732226" y="581219"/>
                </a:lnTo>
                <a:lnTo>
                  <a:pt x="0" y="5812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true" rot="-10800000">
            <a:off x="5736674" y="3482489"/>
            <a:ext cx="2750115" cy="585024"/>
          </a:xfrm>
          <a:custGeom>
            <a:avLst/>
            <a:gdLst/>
            <a:ahLst/>
            <a:cxnLst/>
            <a:rect r="r" b="b" t="t" l="l"/>
            <a:pathLst>
              <a:path h="585024" w="2750115">
                <a:moveTo>
                  <a:pt x="0" y="585024"/>
                </a:moveTo>
                <a:lnTo>
                  <a:pt x="2750114" y="585024"/>
                </a:lnTo>
                <a:lnTo>
                  <a:pt x="2750114" y="0"/>
                </a:lnTo>
                <a:lnTo>
                  <a:pt x="0" y="0"/>
                </a:lnTo>
                <a:lnTo>
                  <a:pt x="0" y="58502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3238120">
            <a:off x="16083185" y="-1108506"/>
            <a:ext cx="6093958" cy="11552527"/>
          </a:xfrm>
          <a:custGeom>
            <a:avLst/>
            <a:gdLst/>
            <a:ahLst/>
            <a:cxnLst/>
            <a:rect r="r" b="b" t="t" l="l"/>
            <a:pathLst>
              <a:path h="11552527" w="6093958">
                <a:moveTo>
                  <a:pt x="0" y="0"/>
                </a:moveTo>
                <a:lnTo>
                  <a:pt x="6093958" y="0"/>
                </a:lnTo>
                <a:lnTo>
                  <a:pt x="6093958" y="11552527"/>
                </a:lnTo>
                <a:lnTo>
                  <a:pt x="0" y="11552527"/>
                </a:lnTo>
                <a:lnTo>
                  <a:pt x="0" y="0"/>
                </a:lnTo>
                <a:close/>
              </a:path>
            </a:pathLst>
          </a:custGeom>
          <a:blipFill>
            <a:blip r:embed="rId8"/>
            <a:stretch>
              <a:fillRect l="0" t="0" r="0" b="0"/>
            </a:stretch>
          </a:blipFill>
        </p:spPr>
      </p:sp>
      <p:sp>
        <p:nvSpPr>
          <p:cNvPr name="Freeform 13" id="13"/>
          <p:cNvSpPr/>
          <p:nvPr/>
        </p:nvSpPr>
        <p:spPr>
          <a:xfrm flipH="false" flipV="false" rot="8786035">
            <a:off x="-3248680" y="67685"/>
            <a:ext cx="6057933" cy="11484234"/>
          </a:xfrm>
          <a:custGeom>
            <a:avLst/>
            <a:gdLst/>
            <a:ahLst/>
            <a:cxnLst/>
            <a:rect r="r" b="b" t="t" l="l"/>
            <a:pathLst>
              <a:path h="11484234" w="6057933">
                <a:moveTo>
                  <a:pt x="0" y="0"/>
                </a:moveTo>
                <a:lnTo>
                  <a:pt x="6057933" y="0"/>
                </a:lnTo>
                <a:lnTo>
                  <a:pt x="6057933" y="11484234"/>
                </a:lnTo>
                <a:lnTo>
                  <a:pt x="0" y="11484234"/>
                </a:lnTo>
                <a:lnTo>
                  <a:pt x="0" y="0"/>
                </a:lnTo>
                <a:close/>
              </a:path>
            </a:pathLst>
          </a:custGeom>
          <a:blipFill>
            <a:blip r:embed="rId8"/>
            <a:stretch>
              <a:fillRect l="0" t="0" r="0" b="0"/>
            </a:stretch>
          </a:blipFill>
        </p:spPr>
      </p:sp>
      <p:sp>
        <p:nvSpPr>
          <p:cNvPr name="Freeform 14" id="14"/>
          <p:cNvSpPr/>
          <p:nvPr/>
        </p:nvSpPr>
        <p:spPr>
          <a:xfrm flipH="false" flipV="false" rot="-5400000">
            <a:off x="8616675" y="3482489"/>
            <a:ext cx="708108" cy="739282"/>
          </a:xfrm>
          <a:custGeom>
            <a:avLst/>
            <a:gdLst/>
            <a:ahLst/>
            <a:cxnLst/>
            <a:rect r="r" b="b" t="t" l="l"/>
            <a:pathLst>
              <a:path h="739282" w="708108">
                <a:moveTo>
                  <a:pt x="0" y="0"/>
                </a:moveTo>
                <a:lnTo>
                  <a:pt x="708108" y="0"/>
                </a:lnTo>
                <a:lnTo>
                  <a:pt x="708108" y="739282"/>
                </a:lnTo>
                <a:lnTo>
                  <a:pt x="0" y="739282"/>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96090" y="3952220"/>
            <a:ext cx="4694339" cy="8722590"/>
          </a:xfrm>
          <a:custGeom>
            <a:avLst/>
            <a:gdLst/>
            <a:ahLst/>
            <a:cxnLst/>
            <a:rect r="r" b="b" t="t" l="l"/>
            <a:pathLst>
              <a:path h="8722590" w="4694339">
                <a:moveTo>
                  <a:pt x="0" y="0"/>
                </a:moveTo>
                <a:lnTo>
                  <a:pt x="4694340" y="0"/>
                </a:lnTo>
                <a:lnTo>
                  <a:pt x="4694340" y="8722591"/>
                </a:lnTo>
                <a:lnTo>
                  <a:pt x="0" y="87225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3597827" y="1696569"/>
            <a:ext cx="12109868" cy="1628098"/>
          </a:xfrm>
          <a:prstGeom prst="rect">
            <a:avLst/>
          </a:prstGeom>
        </p:spPr>
        <p:txBody>
          <a:bodyPr anchor="t" rtlCol="false" tIns="0" lIns="0" bIns="0" rIns="0">
            <a:spAutoFit/>
          </a:bodyPr>
          <a:lstStyle/>
          <a:p>
            <a:pPr algn="ctr">
              <a:lnSpc>
                <a:spcPts val="11978"/>
              </a:lnSpc>
            </a:pPr>
            <a:r>
              <a:rPr lang="en-US" sz="12222" b="true">
                <a:solidFill>
                  <a:srgbClr val="F3F1DB"/>
                </a:solidFill>
                <a:latin typeface="Obra Letra Bold"/>
                <a:ea typeface="Obra Letra Bold"/>
                <a:cs typeface="Obra Letra Bold"/>
                <a:sym typeface="Obra Letra Bold"/>
              </a:rPr>
              <a:t>Solutions</a:t>
            </a:r>
          </a:p>
        </p:txBody>
      </p:sp>
      <p:sp>
        <p:nvSpPr>
          <p:cNvPr name="Freeform 10" id="10"/>
          <p:cNvSpPr/>
          <p:nvPr/>
        </p:nvSpPr>
        <p:spPr>
          <a:xfrm flipH="false" flipV="false" rot="0">
            <a:off x="6798406" y="3820962"/>
            <a:ext cx="4694339" cy="8722590"/>
          </a:xfrm>
          <a:custGeom>
            <a:avLst/>
            <a:gdLst/>
            <a:ahLst/>
            <a:cxnLst/>
            <a:rect r="r" b="b" t="t" l="l"/>
            <a:pathLst>
              <a:path h="8722590" w="4694339">
                <a:moveTo>
                  <a:pt x="0" y="0"/>
                </a:moveTo>
                <a:lnTo>
                  <a:pt x="4694339" y="0"/>
                </a:lnTo>
                <a:lnTo>
                  <a:pt x="4694339" y="8722590"/>
                </a:lnTo>
                <a:lnTo>
                  <a:pt x="0" y="87225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1997570" y="3689703"/>
            <a:ext cx="4694339" cy="8722590"/>
          </a:xfrm>
          <a:custGeom>
            <a:avLst/>
            <a:gdLst/>
            <a:ahLst/>
            <a:cxnLst/>
            <a:rect r="r" b="b" t="t" l="l"/>
            <a:pathLst>
              <a:path h="8722590" w="4694339">
                <a:moveTo>
                  <a:pt x="0" y="0"/>
                </a:moveTo>
                <a:lnTo>
                  <a:pt x="4694340" y="0"/>
                </a:lnTo>
                <a:lnTo>
                  <a:pt x="4694340" y="8722590"/>
                </a:lnTo>
                <a:lnTo>
                  <a:pt x="0" y="87225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998626" y="5811983"/>
            <a:ext cx="3961580" cy="1160143"/>
          </a:xfrm>
          <a:prstGeom prst="rect">
            <a:avLst/>
          </a:prstGeom>
        </p:spPr>
        <p:txBody>
          <a:bodyPr anchor="t" rtlCol="false" tIns="0" lIns="0" bIns="0" rIns="0">
            <a:spAutoFit/>
          </a:bodyPr>
          <a:lstStyle/>
          <a:p>
            <a:pPr algn="ctr">
              <a:lnSpc>
                <a:spcPts val="4409"/>
              </a:lnSpc>
            </a:pPr>
            <a:r>
              <a:rPr lang="en-US" sz="4499" b="true">
                <a:solidFill>
                  <a:srgbClr val="493423"/>
                </a:solidFill>
                <a:latin typeface="Obra Letra Bold"/>
                <a:ea typeface="Obra Letra Bold"/>
                <a:cs typeface="Obra Letra Bold"/>
                <a:sym typeface="Obra Letra Bold"/>
              </a:rPr>
              <a:t>Limiting Self-Reference</a:t>
            </a:r>
          </a:p>
        </p:txBody>
      </p:sp>
      <p:sp>
        <p:nvSpPr>
          <p:cNvPr name="TextBox 13" id="13"/>
          <p:cNvSpPr txBox="true"/>
          <p:nvPr/>
        </p:nvSpPr>
        <p:spPr>
          <a:xfrm rot="0">
            <a:off x="2316479" y="7200726"/>
            <a:ext cx="3338927" cy="2298532"/>
          </a:xfrm>
          <a:prstGeom prst="rect">
            <a:avLst/>
          </a:prstGeom>
        </p:spPr>
        <p:txBody>
          <a:bodyPr anchor="t" rtlCol="false" tIns="0" lIns="0" bIns="0" rIns="0">
            <a:spAutoFit/>
          </a:bodyPr>
          <a:lstStyle/>
          <a:p>
            <a:pPr algn="ctr">
              <a:lnSpc>
                <a:spcPts val="3018"/>
              </a:lnSpc>
            </a:pPr>
            <a:r>
              <a:rPr lang="en-US" sz="2847" b="true">
                <a:solidFill>
                  <a:srgbClr val="4A2D0A"/>
                </a:solidFill>
                <a:latin typeface="Monterchi Sans Bold"/>
                <a:ea typeface="Monterchi Sans Bold"/>
                <a:cs typeface="Monterchi Sans Bold"/>
                <a:sym typeface="Monterchi Sans Bold"/>
              </a:rPr>
              <a:t>Restrict the types of self-referential statements. by imposing certain limitations, we can avoid paradoxes like Jourdain's card.</a:t>
            </a:r>
          </a:p>
        </p:txBody>
      </p:sp>
      <p:sp>
        <p:nvSpPr>
          <p:cNvPr name="TextBox 14" id="14"/>
          <p:cNvSpPr txBox="true"/>
          <p:nvPr/>
        </p:nvSpPr>
        <p:spPr>
          <a:xfrm rot="0">
            <a:off x="7163210" y="5811983"/>
            <a:ext cx="3961580" cy="1160145"/>
          </a:xfrm>
          <a:prstGeom prst="rect">
            <a:avLst/>
          </a:prstGeom>
        </p:spPr>
        <p:txBody>
          <a:bodyPr anchor="t" rtlCol="false" tIns="0" lIns="0" bIns="0" rIns="0">
            <a:spAutoFit/>
          </a:bodyPr>
          <a:lstStyle/>
          <a:p>
            <a:pPr algn="ctr">
              <a:lnSpc>
                <a:spcPts val="4409"/>
              </a:lnSpc>
            </a:pPr>
            <a:r>
              <a:rPr lang="en-US" sz="4499" b="true">
                <a:solidFill>
                  <a:srgbClr val="493423"/>
                </a:solidFill>
                <a:latin typeface="Obra Letra Bold"/>
                <a:ea typeface="Obra Letra Bold"/>
                <a:cs typeface="Obra Letra Bold"/>
                <a:sym typeface="Obra Letra Bold"/>
              </a:rPr>
              <a:t>Paraconsistent Logic</a:t>
            </a:r>
          </a:p>
        </p:txBody>
      </p:sp>
      <p:sp>
        <p:nvSpPr>
          <p:cNvPr name="TextBox 15" id="15"/>
          <p:cNvSpPr txBox="true"/>
          <p:nvPr/>
        </p:nvSpPr>
        <p:spPr>
          <a:xfrm rot="0">
            <a:off x="7476112" y="7242541"/>
            <a:ext cx="3338927" cy="1917532"/>
          </a:xfrm>
          <a:prstGeom prst="rect">
            <a:avLst/>
          </a:prstGeom>
        </p:spPr>
        <p:txBody>
          <a:bodyPr anchor="t" rtlCol="false" tIns="0" lIns="0" bIns="0" rIns="0">
            <a:spAutoFit/>
          </a:bodyPr>
          <a:lstStyle/>
          <a:p>
            <a:pPr algn="ctr">
              <a:lnSpc>
                <a:spcPts val="3018"/>
              </a:lnSpc>
            </a:pPr>
            <a:r>
              <a:rPr lang="en-US" sz="2847" b="true">
                <a:solidFill>
                  <a:srgbClr val="4A2D0A"/>
                </a:solidFill>
                <a:latin typeface="Monterchi Sans Bold"/>
                <a:ea typeface="Monterchi Sans Bold"/>
                <a:cs typeface="Monterchi Sans Bold"/>
                <a:sym typeface="Monterchi Sans Bold"/>
              </a:rPr>
              <a:t>A type of logic that allows two contradicting statements to co-exist without a logical explosion</a:t>
            </a:r>
          </a:p>
        </p:txBody>
      </p:sp>
      <p:sp>
        <p:nvSpPr>
          <p:cNvPr name="TextBox 16" id="16"/>
          <p:cNvSpPr txBox="true"/>
          <p:nvPr/>
        </p:nvSpPr>
        <p:spPr>
          <a:xfrm rot="0">
            <a:off x="12329105" y="5811981"/>
            <a:ext cx="3961580" cy="1160145"/>
          </a:xfrm>
          <a:prstGeom prst="rect">
            <a:avLst/>
          </a:prstGeom>
        </p:spPr>
        <p:txBody>
          <a:bodyPr anchor="t" rtlCol="false" tIns="0" lIns="0" bIns="0" rIns="0">
            <a:spAutoFit/>
          </a:bodyPr>
          <a:lstStyle/>
          <a:p>
            <a:pPr algn="ctr">
              <a:lnSpc>
                <a:spcPts val="4409"/>
              </a:lnSpc>
            </a:pPr>
            <a:r>
              <a:rPr lang="en-US" sz="4499" b="true">
                <a:solidFill>
                  <a:srgbClr val="493423"/>
                </a:solidFill>
                <a:latin typeface="Obra Letra Bold"/>
                <a:ea typeface="Obra Letra Bold"/>
                <a:cs typeface="Obra Letra Bold"/>
                <a:sym typeface="Obra Letra Bold"/>
              </a:rPr>
              <a:t>Pragmatic Approach</a:t>
            </a:r>
          </a:p>
        </p:txBody>
      </p:sp>
      <p:sp>
        <p:nvSpPr>
          <p:cNvPr name="TextBox 17" id="17"/>
          <p:cNvSpPr txBox="true"/>
          <p:nvPr/>
        </p:nvSpPr>
        <p:spPr>
          <a:xfrm rot="0">
            <a:off x="12640432" y="7010226"/>
            <a:ext cx="3338927" cy="3060532"/>
          </a:xfrm>
          <a:prstGeom prst="rect">
            <a:avLst/>
          </a:prstGeom>
        </p:spPr>
        <p:txBody>
          <a:bodyPr anchor="t" rtlCol="false" tIns="0" lIns="0" bIns="0" rIns="0">
            <a:spAutoFit/>
          </a:bodyPr>
          <a:lstStyle/>
          <a:p>
            <a:pPr algn="ctr">
              <a:lnSpc>
                <a:spcPts val="3018"/>
              </a:lnSpc>
            </a:pPr>
            <a:r>
              <a:rPr lang="en-US" sz="2847" b="true">
                <a:solidFill>
                  <a:srgbClr val="4A2D0A"/>
                </a:solidFill>
                <a:latin typeface="Monterchi Sans Bold"/>
                <a:ea typeface="Monterchi Sans Bold"/>
                <a:cs typeface="Monterchi Sans Bold"/>
                <a:sym typeface="Monterchi Sans Bold"/>
              </a:rPr>
              <a:t>The paradox arises from a misunderstanding of language and communication. Self-referential statements  lead to nonsensical results, hence they should be avoided</a:t>
            </a:r>
          </a:p>
        </p:txBody>
      </p:sp>
      <p:sp>
        <p:nvSpPr>
          <p:cNvPr name="TextBox 18" id="18"/>
          <p:cNvSpPr txBox="true"/>
          <p:nvPr/>
        </p:nvSpPr>
        <p:spPr>
          <a:xfrm rot="0">
            <a:off x="245332" y="1333500"/>
            <a:ext cx="2956108" cy="2016378"/>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07</a:t>
            </a:r>
          </a:p>
        </p:txBody>
      </p:sp>
      <p:sp>
        <p:nvSpPr>
          <p:cNvPr name="Freeform 19" id="19"/>
          <p:cNvSpPr/>
          <p:nvPr/>
        </p:nvSpPr>
        <p:spPr>
          <a:xfrm flipH="false" flipV="false" rot="-1150962">
            <a:off x="15208057" y="149436"/>
            <a:ext cx="3832577" cy="3910793"/>
          </a:xfrm>
          <a:custGeom>
            <a:avLst/>
            <a:gdLst/>
            <a:ahLst/>
            <a:cxnLst/>
            <a:rect r="r" b="b" t="t" l="l"/>
            <a:pathLst>
              <a:path h="3910793" w="3832577">
                <a:moveTo>
                  <a:pt x="0" y="0"/>
                </a:moveTo>
                <a:lnTo>
                  <a:pt x="3832576" y="0"/>
                </a:lnTo>
                <a:lnTo>
                  <a:pt x="3832576" y="3910792"/>
                </a:lnTo>
                <a:lnTo>
                  <a:pt x="0" y="3910792"/>
                </a:lnTo>
                <a:lnTo>
                  <a:pt x="0" y="0"/>
                </a:lnTo>
                <a:close/>
              </a:path>
            </a:pathLst>
          </a:custGeom>
          <a:blipFill>
            <a:blip r:embed="rId8"/>
            <a:stretch>
              <a:fillRect l="0" t="0" r="0" b="0"/>
            </a:stretch>
          </a:blipFill>
        </p:spPr>
      </p:sp>
    </p:spTree>
  </p:cSld>
  <p:clrMapOvr>
    <a:masterClrMapping/>
  </p:clrMapOvr>
  <p:transition spd="med">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0">
            <a:off x="3281539" y="474424"/>
            <a:ext cx="11724923" cy="8783033"/>
          </a:xfrm>
          <a:custGeom>
            <a:avLst/>
            <a:gdLst/>
            <a:ahLst/>
            <a:cxnLst/>
            <a:rect r="r" b="b" t="t" l="l"/>
            <a:pathLst>
              <a:path h="8783033" w="11724923">
                <a:moveTo>
                  <a:pt x="0" y="0"/>
                </a:moveTo>
                <a:lnTo>
                  <a:pt x="11724922" y="0"/>
                </a:lnTo>
                <a:lnTo>
                  <a:pt x="11724922" y="8783033"/>
                </a:lnTo>
                <a:lnTo>
                  <a:pt x="0" y="87830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213770" y="1065214"/>
            <a:ext cx="9997380" cy="6850271"/>
            <a:chOff x="0" y="0"/>
            <a:chExt cx="1833430" cy="1256279"/>
          </a:xfrm>
        </p:grpSpPr>
        <p:sp>
          <p:nvSpPr>
            <p:cNvPr name="Freeform 5" id="5"/>
            <p:cNvSpPr/>
            <p:nvPr/>
          </p:nvSpPr>
          <p:spPr>
            <a:xfrm flipH="false" flipV="false" rot="0">
              <a:off x="0" y="0"/>
              <a:ext cx="1833430" cy="1256279"/>
            </a:xfrm>
            <a:custGeom>
              <a:avLst/>
              <a:gdLst/>
              <a:ahLst/>
              <a:cxnLst/>
              <a:rect r="r" b="b" t="t" l="l"/>
              <a:pathLst>
                <a:path h="1256279" w="1833430">
                  <a:moveTo>
                    <a:pt x="0" y="0"/>
                  </a:moveTo>
                  <a:lnTo>
                    <a:pt x="1833430" y="0"/>
                  </a:lnTo>
                  <a:lnTo>
                    <a:pt x="1833430" y="1256279"/>
                  </a:lnTo>
                  <a:lnTo>
                    <a:pt x="0" y="1256279"/>
                  </a:lnTo>
                  <a:close/>
                </a:path>
              </a:pathLst>
            </a:custGeom>
            <a:blipFill>
              <a:blip r:embed="rId5"/>
              <a:stretch>
                <a:fillRect l="0" t="-979" r="0" b="-979"/>
              </a:stretch>
            </a:blipFill>
          </p:spPr>
        </p:sp>
      </p:grpSp>
      <p:grpSp>
        <p:nvGrpSpPr>
          <p:cNvPr name="Group 6" id="6"/>
          <p:cNvGrpSpPr/>
          <p:nvPr/>
        </p:nvGrpSpPr>
        <p:grpSpPr>
          <a:xfrm rot="0">
            <a:off x="-1316726" y="-1613291"/>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6"/>
              <a:stretch>
                <a:fillRect l="-99892" t="0" r="-99892" b="0"/>
              </a:stretch>
            </a:blipFill>
          </p:spPr>
        </p:sp>
      </p:grpSp>
      <p:grpSp>
        <p:nvGrpSpPr>
          <p:cNvPr name="Group 8" id="8"/>
          <p:cNvGrpSpPr/>
          <p:nvPr/>
        </p:nvGrpSpPr>
        <p:grpSpPr>
          <a:xfrm rot="-10800000">
            <a:off x="15521821" y="-1106493"/>
            <a:ext cx="4285771" cy="12790609"/>
            <a:chOff x="0" y="0"/>
            <a:chExt cx="3263900" cy="9740900"/>
          </a:xfrm>
        </p:grpSpPr>
        <p:sp>
          <p:nvSpPr>
            <p:cNvPr name="Freeform 9" id="9"/>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6"/>
              <a:stretch>
                <a:fillRect l="-99892" t="0" r="-99892" b="0"/>
              </a:stretch>
            </a:blipFill>
          </p:spPr>
        </p:sp>
      </p:grpSp>
      <p:sp>
        <p:nvSpPr>
          <p:cNvPr name="Freeform 10" id="10"/>
          <p:cNvSpPr/>
          <p:nvPr/>
        </p:nvSpPr>
        <p:spPr>
          <a:xfrm flipH="false" flipV="false" rot="0">
            <a:off x="5601462" y="7158842"/>
            <a:ext cx="7221995" cy="2691835"/>
          </a:xfrm>
          <a:custGeom>
            <a:avLst/>
            <a:gdLst/>
            <a:ahLst/>
            <a:cxnLst/>
            <a:rect r="r" b="b" t="t" l="l"/>
            <a:pathLst>
              <a:path h="2691835" w="7221995">
                <a:moveTo>
                  <a:pt x="0" y="0"/>
                </a:moveTo>
                <a:lnTo>
                  <a:pt x="7221995" y="0"/>
                </a:lnTo>
                <a:lnTo>
                  <a:pt x="7221995" y="2691834"/>
                </a:lnTo>
                <a:lnTo>
                  <a:pt x="0" y="26918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10284092">
            <a:off x="13099802" y="808593"/>
            <a:ext cx="4089697" cy="4004149"/>
            <a:chOff x="0" y="0"/>
            <a:chExt cx="5452929" cy="5338865"/>
          </a:xfrm>
        </p:grpSpPr>
        <p:sp>
          <p:nvSpPr>
            <p:cNvPr name="Freeform 13" id="13"/>
            <p:cNvSpPr/>
            <p:nvPr/>
          </p:nvSpPr>
          <p:spPr>
            <a:xfrm flipH="false" flipV="false" rot="-3636955">
              <a:off x="820515" y="613671"/>
              <a:ext cx="3811898" cy="4111524"/>
            </a:xfrm>
            <a:custGeom>
              <a:avLst/>
              <a:gdLst/>
              <a:ahLst/>
              <a:cxnLst/>
              <a:rect r="r" b="b" t="t" l="l"/>
              <a:pathLst>
                <a:path h="4111524" w="3811898">
                  <a:moveTo>
                    <a:pt x="0" y="0"/>
                  </a:moveTo>
                  <a:lnTo>
                    <a:pt x="3811899" y="0"/>
                  </a:lnTo>
                  <a:lnTo>
                    <a:pt x="3811899" y="4111523"/>
                  </a:lnTo>
                  <a:lnTo>
                    <a:pt x="0" y="4111523"/>
                  </a:lnTo>
                  <a:lnTo>
                    <a:pt x="0" y="0"/>
                  </a:lnTo>
                  <a:close/>
                </a:path>
              </a:pathLst>
            </a:custGeom>
            <a:blipFill>
              <a:blip r:embed="rId9"/>
              <a:stretch>
                <a:fillRect l="0" t="0" r="0" b="0"/>
              </a:stretch>
            </a:blipFill>
          </p:spPr>
        </p:sp>
        <p:sp>
          <p:nvSpPr>
            <p:cNvPr name="Freeform 14" id="14"/>
            <p:cNvSpPr/>
            <p:nvPr/>
          </p:nvSpPr>
          <p:spPr>
            <a:xfrm flipH="false" flipV="false" rot="0">
              <a:off x="1132204" y="1348139"/>
              <a:ext cx="2791544" cy="2802052"/>
            </a:xfrm>
            <a:custGeom>
              <a:avLst/>
              <a:gdLst/>
              <a:ahLst/>
              <a:cxnLst/>
              <a:rect r="r" b="b" t="t" l="l"/>
              <a:pathLst>
                <a:path h="2802052" w="2791544">
                  <a:moveTo>
                    <a:pt x="0" y="0"/>
                  </a:moveTo>
                  <a:lnTo>
                    <a:pt x="2791544" y="0"/>
                  </a:lnTo>
                  <a:lnTo>
                    <a:pt x="2791544" y="2802051"/>
                  </a:lnTo>
                  <a:lnTo>
                    <a:pt x="0" y="28020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472427" y="2052956"/>
              <a:ext cx="3261223" cy="1634688"/>
            </a:xfrm>
            <a:custGeom>
              <a:avLst/>
              <a:gdLst/>
              <a:ahLst/>
              <a:cxnLst/>
              <a:rect r="r" b="b" t="t" l="l"/>
              <a:pathLst>
                <a:path h="1634688" w="3261223">
                  <a:moveTo>
                    <a:pt x="0" y="0"/>
                  </a:moveTo>
                  <a:lnTo>
                    <a:pt x="3261224" y="0"/>
                  </a:lnTo>
                  <a:lnTo>
                    <a:pt x="3261224" y="1634688"/>
                  </a:lnTo>
                  <a:lnTo>
                    <a:pt x="0" y="16346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Freeform 16" id="16"/>
          <p:cNvSpPr/>
          <p:nvPr/>
        </p:nvSpPr>
        <p:spPr>
          <a:xfrm flipH="false" flipV="false" rot="5400000">
            <a:off x="1968458" y="4459390"/>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4">
              <a:extLst>
                <a:ext uri="{96DAC541-7B7A-43D3-8B79-37D633B846F1}">
                  <asvg:svgBlip xmlns:asvg="http://schemas.microsoft.com/office/drawing/2016/SVG/main" r:embed="rId15"/>
                </a:ext>
              </a:extLst>
            </a:blip>
            <a:stretch>
              <a:fillRect l="-101042" t="-84932" r="0" b="-11017"/>
            </a:stretch>
          </a:blipFill>
        </p:spPr>
      </p:sp>
      <p:sp>
        <p:nvSpPr>
          <p:cNvPr name="Freeform 17" id="17"/>
          <p:cNvSpPr/>
          <p:nvPr/>
        </p:nvSpPr>
        <p:spPr>
          <a:xfrm flipH="false" flipV="false" rot="5400000">
            <a:off x="1403968" y="5737315"/>
            <a:ext cx="1067060" cy="1114036"/>
          </a:xfrm>
          <a:custGeom>
            <a:avLst/>
            <a:gdLst/>
            <a:ahLst/>
            <a:cxnLst/>
            <a:rect r="r" b="b" t="t" l="l"/>
            <a:pathLst>
              <a:path h="1114036" w="1067060">
                <a:moveTo>
                  <a:pt x="0" y="0"/>
                </a:moveTo>
                <a:lnTo>
                  <a:pt x="1067060" y="0"/>
                </a:lnTo>
                <a:lnTo>
                  <a:pt x="1067060" y="1114036"/>
                </a:lnTo>
                <a:lnTo>
                  <a:pt x="0" y="1114036"/>
                </a:lnTo>
                <a:lnTo>
                  <a:pt x="0" y="0"/>
                </a:lnTo>
                <a:close/>
              </a:path>
            </a:pathLst>
          </a:custGeom>
          <a:blipFill>
            <a:blip r:embed="rId14">
              <a:extLst>
                <a:ext uri="{96DAC541-7B7A-43D3-8B79-37D633B846F1}">
                  <asvg:svgBlip xmlns:asvg="http://schemas.microsoft.com/office/drawing/2016/SVG/main" r:embed="rId15"/>
                </a:ext>
              </a:extLst>
            </a:blip>
            <a:stretch>
              <a:fillRect l="-101042" t="-84932" r="0" b="-11017"/>
            </a:stretch>
          </a:blipFill>
        </p:spPr>
      </p:sp>
      <p:sp>
        <p:nvSpPr>
          <p:cNvPr name="TextBox 18" id="18"/>
          <p:cNvSpPr txBox="true"/>
          <p:nvPr/>
        </p:nvSpPr>
        <p:spPr>
          <a:xfrm rot="-337049">
            <a:off x="8163097" y="8065577"/>
            <a:ext cx="3754279" cy="857469"/>
          </a:xfrm>
          <a:prstGeom prst="rect">
            <a:avLst/>
          </a:prstGeom>
        </p:spPr>
        <p:txBody>
          <a:bodyPr anchor="t" rtlCol="false" tIns="0" lIns="0" bIns="0" rIns="0">
            <a:spAutoFit/>
          </a:bodyPr>
          <a:lstStyle/>
          <a:p>
            <a:pPr algn="ctr">
              <a:lnSpc>
                <a:spcPts val="5684"/>
              </a:lnSpc>
            </a:pPr>
            <a:r>
              <a:rPr lang="en-US" sz="5800" b="true">
                <a:solidFill>
                  <a:srgbClr val="493423"/>
                </a:solidFill>
                <a:latin typeface="Obra Letra Bold"/>
                <a:ea typeface="Obra Letra Bold"/>
                <a:cs typeface="Obra Letra Bold"/>
                <a:sym typeface="Obra Letra Bold"/>
              </a:rPr>
              <a:t>The Barber</a:t>
            </a:r>
          </a:p>
        </p:txBody>
      </p:sp>
      <p:sp>
        <p:nvSpPr>
          <p:cNvPr name="TextBox 19" id="19"/>
          <p:cNvSpPr txBox="true"/>
          <p:nvPr/>
        </p:nvSpPr>
        <p:spPr>
          <a:xfrm rot="0">
            <a:off x="245332" y="1333500"/>
            <a:ext cx="2956108" cy="2016378"/>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08</a:t>
            </a:r>
          </a:p>
        </p:txBody>
      </p:sp>
    </p:spTree>
  </p:cSld>
  <p:clrMapOvr>
    <a:masterClrMapping/>
  </p:clrMapOvr>
  <p:transition spd="med">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282508" y="4245907"/>
            <a:ext cx="6923068" cy="5198595"/>
          </a:xfrm>
          <a:custGeom>
            <a:avLst/>
            <a:gdLst/>
            <a:ahLst/>
            <a:cxnLst/>
            <a:rect r="r" b="b" t="t" l="l"/>
            <a:pathLst>
              <a:path h="5198595" w="6923068">
                <a:moveTo>
                  <a:pt x="0" y="0"/>
                </a:moveTo>
                <a:lnTo>
                  <a:pt x="6923068" y="0"/>
                </a:lnTo>
                <a:lnTo>
                  <a:pt x="6923068" y="5198595"/>
                </a:lnTo>
                <a:lnTo>
                  <a:pt x="0" y="51985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654196" y="4245907"/>
            <a:ext cx="6923068" cy="5198595"/>
          </a:xfrm>
          <a:custGeom>
            <a:avLst/>
            <a:gdLst/>
            <a:ahLst/>
            <a:cxnLst/>
            <a:rect r="r" b="b" t="t" l="l"/>
            <a:pathLst>
              <a:path h="5198595" w="6923068">
                <a:moveTo>
                  <a:pt x="0" y="0"/>
                </a:moveTo>
                <a:lnTo>
                  <a:pt x="6923068" y="0"/>
                </a:lnTo>
                <a:lnTo>
                  <a:pt x="6923068" y="5198595"/>
                </a:lnTo>
                <a:lnTo>
                  <a:pt x="0" y="51985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4110672" y="1845005"/>
            <a:ext cx="11411148" cy="1628098"/>
          </a:xfrm>
          <a:prstGeom prst="rect">
            <a:avLst/>
          </a:prstGeom>
        </p:spPr>
        <p:txBody>
          <a:bodyPr anchor="t" rtlCol="false" tIns="0" lIns="0" bIns="0" rIns="0">
            <a:spAutoFit/>
          </a:bodyPr>
          <a:lstStyle/>
          <a:p>
            <a:pPr algn="ctr">
              <a:lnSpc>
                <a:spcPts val="11978"/>
              </a:lnSpc>
            </a:pPr>
            <a:r>
              <a:rPr lang="en-US" sz="12222" b="true">
                <a:solidFill>
                  <a:srgbClr val="F3F1DB"/>
                </a:solidFill>
                <a:latin typeface="Obra Letra Bold"/>
                <a:ea typeface="Obra Letra Bold"/>
                <a:cs typeface="Obra Letra Bold"/>
                <a:sym typeface="Obra Letra Bold"/>
              </a:rPr>
              <a:t>The Barber</a:t>
            </a:r>
          </a:p>
        </p:txBody>
      </p:sp>
      <p:sp>
        <p:nvSpPr>
          <p:cNvPr name="Freeform 11" id="11"/>
          <p:cNvSpPr/>
          <p:nvPr/>
        </p:nvSpPr>
        <p:spPr>
          <a:xfrm flipH="false" flipV="false" rot="0">
            <a:off x="13839654" y="2174074"/>
            <a:ext cx="1236381" cy="720005"/>
          </a:xfrm>
          <a:custGeom>
            <a:avLst/>
            <a:gdLst/>
            <a:ahLst/>
            <a:cxnLst/>
            <a:rect r="r" b="b" t="t" l="l"/>
            <a:pathLst>
              <a:path h="720005" w="1236381">
                <a:moveTo>
                  <a:pt x="0" y="0"/>
                </a:moveTo>
                <a:lnTo>
                  <a:pt x="1236381" y="0"/>
                </a:lnTo>
                <a:lnTo>
                  <a:pt x="1236381" y="720005"/>
                </a:lnTo>
                <a:lnTo>
                  <a:pt x="0" y="720005"/>
                </a:lnTo>
                <a:lnTo>
                  <a:pt x="0" y="0"/>
                </a:lnTo>
                <a:close/>
              </a:path>
            </a:pathLst>
          </a:custGeom>
          <a:blipFill>
            <a:blip r:embed="rId8">
              <a:extLst>
                <a:ext uri="{96DAC541-7B7A-43D3-8B79-37D633B846F1}">
                  <asvg:svgBlip xmlns:asvg="http://schemas.microsoft.com/office/drawing/2016/SVG/main" r:embed="rId9"/>
                </a:ext>
              </a:extLst>
            </a:blip>
            <a:stretch>
              <a:fillRect l="-173753" t="0" r="0" b="0"/>
            </a:stretch>
          </a:blipFill>
        </p:spPr>
      </p:sp>
      <p:sp>
        <p:nvSpPr>
          <p:cNvPr name="TextBox 12" id="12"/>
          <p:cNvSpPr txBox="true"/>
          <p:nvPr/>
        </p:nvSpPr>
        <p:spPr>
          <a:xfrm rot="0">
            <a:off x="2366804" y="4855802"/>
            <a:ext cx="6754476" cy="1008895"/>
          </a:xfrm>
          <a:prstGeom prst="rect">
            <a:avLst/>
          </a:prstGeom>
        </p:spPr>
        <p:txBody>
          <a:bodyPr anchor="t" rtlCol="false" tIns="0" lIns="0" bIns="0" rIns="0">
            <a:spAutoFit/>
          </a:bodyPr>
          <a:lstStyle/>
          <a:p>
            <a:pPr algn="ctr">
              <a:lnSpc>
                <a:spcPts val="7390"/>
              </a:lnSpc>
            </a:pPr>
            <a:r>
              <a:rPr lang="en-US" sz="7541" b="true">
                <a:solidFill>
                  <a:srgbClr val="493423"/>
                </a:solidFill>
                <a:latin typeface="Obra Letra Bold"/>
                <a:ea typeface="Obra Letra Bold"/>
                <a:cs typeface="Obra Letra Bold"/>
                <a:sym typeface="Obra Letra Bold"/>
              </a:rPr>
              <a:t>Scenario</a:t>
            </a:r>
          </a:p>
        </p:txBody>
      </p:sp>
      <p:sp>
        <p:nvSpPr>
          <p:cNvPr name="TextBox 13" id="13"/>
          <p:cNvSpPr txBox="true"/>
          <p:nvPr/>
        </p:nvSpPr>
        <p:spPr>
          <a:xfrm rot="0">
            <a:off x="2861233" y="6042810"/>
            <a:ext cx="5765617" cy="2186517"/>
          </a:xfrm>
          <a:prstGeom prst="rect">
            <a:avLst/>
          </a:prstGeom>
        </p:spPr>
        <p:txBody>
          <a:bodyPr anchor="t" rtlCol="false" tIns="0" lIns="0" bIns="0" rIns="0">
            <a:spAutoFit/>
          </a:bodyPr>
          <a:lstStyle/>
          <a:p>
            <a:pPr algn="ctr">
              <a:lnSpc>
                <a:spcPts val="4290"/>
              </a:lnSpc>
            </a:pPr>
            <a:r>
              <a:rPr lang="en-US" sz="4047" b="true">
                <a:solidFill>
                  <a:srgbClr val="4A2D0A"/>
                </a:solidFill>
                <a:latin typeface="Monterchi Sans Bold"/>
                <a:ea typeface="Monterchi Sans Bold"/>
                <a:cs typeface="Monterchi Sans Bold"/>
                <a:sym typeface="Monterchi Sans Bold"/>
              </a:rPr>
              <a:t>In a village, there lives a barber who shaves all and only those men, in the village, who do not shave themselves.</a:t>
            </a:r>
          </a:p>
        </p:txBody>
      </p:sp>
      <p:sp>
        <p:nvSpPr>
          <p:cNvPr name="TextBox 14" id="14"/>
          <p:cNvSpPr txBox="true"/>
          <p:nvPr/>
        </p:nvSpPr>
        <p:spPr>
          <a:xfrm rot="0">
            <a:off x="10232921" y="6534533"/>
            <a:ext cx="5765617" cy="1203071"/>
          </a:xfrm>
          <a:prstGeom prst="rect">
            <a:avLst/>
          </a:prstGeom>
        </p:spPr>
        <p:txBody>
          <a:bodyPr anchor="t" rtlCol="false" tIns="0" lIns="0" bIns="0" rIns="0">
            <a:spAutoFit/>
          </a:bodyPr>
          <a:lstStyle/>
          <a:p>
            <a:pPr algn="ctr">
              <a:lnSpc>
                <a:spcPts val="4716"/>
              </a:lnSpc>
            </a:pPr>
            <a:r>
              <a:rPr lang="en-US" sz="4449" b="true">
                <a:solidFill>
                  <a:srgbClr val="4A2D0A"/>
                </a:solidFill>
                <a:latin typeface="Monterchi Sans Bold"/>
                <a:ea typeface="Monterchi Sans Bold"/>
                <a:cs typeface="Monterchi Sans Bold"/>
                <a:sym typeface="Monterchi Sans Bold"/>
              </a:rPr>
              <a:t>Does the barber shave himself?</a:t>
            </a:r>
          </a:p>
        </p:txBody>
      </p:sp>
      <p:sp>
        <p:nvSpPr>
          <p:cNvPr name="TextBox 15" id="15"/>
          <p:cNvSpPr txBox="true"/>
          <p:nvPr/>
        </p:nvSpPr>
        <p:spPr>
          <a:xfrm rot="0">
            <a:off x="245332" y="1333500"/>
            <a:ext cx="2956108" cy="2016378"/>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09</a:t>
            </a:r>
          </a:p>
        </p:txBody>
      </p:sp>
      <p:sp>
        <p:nvSpPr>
          <p:cNvPr name="TextBox 16" id="16"/>
          <p:cNvSpPr txBox="true"/>
          <p:nvPr/>
        </p:nvSpPr>
        <p:spPr>
          <a:xfrm rot="0">
            <a:off x="9738492" y="5002582"/>
            <a:ext cx="6754476" cy="841985"/>
          </a:xfrm>
          <a:prstGeom prst="rect">
            <a:avLst/>
          </a:prstGeom>
        </p:spPr>
        <p:txBody>
          <a:bodyPr anchor="t" rtlCol="false" tIns="0" lIns="0" bIns="0" rIns="0">
            <a:spAutoFit/>
          </a:bodyPr>
          <a:lstStyle/>
          <a:p>
            <a:pPr algn="ctr">
              <a:lnSpc>
                <a:spcPts val="6213"/>
              </a:lnSpc>
            </a:pPr>
            <a:r>
              <a:rPr lang="en-US" sz="6339" b="true">
                <a:solidFill>
                  <a:srgbClr val="493423"/>
                </a:solidFill>
                <a:latin typeface="Obra Letra Bold"/>
                <a:ea typeface="Obra Letra Bold"/>
                <a:cs typeface="Obra Letra Bold"/>
                <a:sym typeface="Obra Letra Bold"/>
              </a:rPr>
              <a:t>So...</a:t>
            </a:r>
          </a:p>
        </p:txBody>
      </p:sp>
      <p:sp>
        <p:nvSpPr>
          <p:cNvPr name="Freeform 17" id="17"/>
          <p:cNvSpPr/>
          <p:nvPr/>
        </p:nvSpPr>
        <p:spPr>
          <a:xfrm flipH="true" flipV="false" rot="0">
            <a:off x="4496961" y="2071746"/>
            <a:ext cx="1304410" cy="759622"/>
          </a:xfrm>
          <a:custGeom>
            <a:avLst/>
            <a:gdLst/>
            <a:ahLst/>
            <a:cxnLst/>
            <a:rect r="r" b="b" t="t" l="l"/>
            <a:pathLst>
              <a:path h="759622" w="1304410">
                <a:moveTo>
                  <a:pt x="1304411" y="0"/>
                </a:moveTo>
                <a:lnTo>
                  <a:pt x="0" y="0"/>
                </a:lnTo>
                <a:lnTo>
                  <a:pt x="0" y="759622"/>
                </a:lnTo>
                <a:lnTo>
                  <a:pt x="1304411" y="759622"/>
                </a:lnTo>
                <a:lnTo>
                  <a:pt x="1304411" y="0"/>
                </a:lnTo>
                <a:close/>
              </a:path>
            </a:pathLst>
          </a:custGeom>
          <a:blipFill>
            <a:blip r:embed="rId8">
              <a:extLst>
                <a:ext uri="{96DAC541-7B7A-43D3-8B79-37D633B846F1}">
                  <asvg:svgBlip xmlns:asvg="http://schemas.microsoft.com/office/drawing/2016/SVG/main" r:embed="rId9"/>
                </a:ext>
              </a:extLst>
            </a:blip>
            <a:stretch>
              <a:fillRect l="-173753" t="0" r="0" b="0"/>
            </a:stretch>
          </a:blipFill>
        </p:spPr>
      </p:sp>
      <p:sp>
        <p:nvSpPr>
          <p:cNvPr name="Freeform 18" id="18"/>
          <p:cNvSpPr/>
          <p:nvPr/>
        </p:nvSpPr>
        <p:spPr>
          <a:xfrm flipH="false" flipV="false" rot="-1140091">
            <a:off x="16063393" y="-1220721"/>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10"/>
            <a:stretch>
              <a:fillRect l="0" t="0" r="0" b="0"/>
            </a:stretch>
          </a:blipFill>
        </p:spPr>
      </p:sp>
    </p:spTree>
  </p:cSld>
  <p:clrMapOvr>
    <a:masterClrMapping/>
  </p:clrMapOvr>
  <p:transition spd="med">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0">
            <a:off x="2836385" y="649745"/>
            <a:ext cx="12355869" cy="9278134"/>
          </a:xfrm>
          <a:custGeom>
            <a:avLst/>
            <a:gdLst/>
            <a:ahLst/>
            <a:cxnLst/>
            <a:rect r="r" b="b" t="t" l="l"/>
            <a:pathLst>
              <a:path h="9278134" w="12355869">
                <a:moveTo>
                  <a:pt x="0" y="0"/>
                </a:moveTo>
                <a:lnTo>
                  <a:pt x="12355869" y="0"/>
                </a:lnTo>
                <a:lnTo>
                  <a:pt x="12355869" y="9278134"/>
                </a:lnTo>
                <a:lnTo>
                  <a:pt x="0" y="92781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545801" y="1779924"/>
            <a:ext cx="11109628" cy="1702565"/>
          </a:xfrm>
          <a:prstGeom prst="rect">
            <a:avLst/>
          </a:prstGeom>
        </p:spPr>
        <p:txBody>
          <a:bodyPr anchor="t" rtlCol="false" tIns="0" lIns="0" bIns="0" rIns="0">
            <a:spAutoFit/>
          </a:bodyPr>
          <a:lstStyle/>
          <a:p>
            <a:pPr algn="ctr">
              <a:lnSpc>
                <a:spcPts val="12545"/>
              </a:lnSpc>
            </a:pPr>
            <a:r>
              <a:rPr lang="en-US" sz="12801" b="true">
                <a:solidFill>
                  <a:srgbClr val="4A2D0A"/>
                </a:solidFill>
                <a:latin typeface="Obra Letra Bold"/>
                <a:ea typeface="Obra Letra Bold"/>
                <a:cs typeface="Obra Letra Bold"/>
                <a:sym typeface="Obra Letra Bold"/>
              </a:rPr>
              <a:t>Solution</a:t>
            </a:r>
          </a:p>
        </p:txBody>
      </p:sp>
      <p:sp>
        <p:nvSpPr>
          <p:cNvPr name="TextBox 9" id="9"/>
          <p:cNvSpPr txBox="true"/>
          <p:nvPr/>
        </p:nvSpPr>
        <p:spPr>
          <a:xfrm rot="0">
            <a:off x="4561481" y="4658232"/>
            <a:ext cx="8905677" cy="3858707"/>
          </a:xfrm>
          <a:prstGeom prst="rect">
            <a:avLst/>
          </a:prstGeom>
        </p:spPr>
        <p:txBody>
          <a:bodyPr anchor="t" rtlCol="false" tIns="0" lIns="0" bIns="0" rIns="0">
            <a:spAutoFit/>
          </a:bodyPr>
          <a:lstStyle/>
          <a:p>
            <a:pPr algn="l">
              <a:lnSpc>
                <a:spcPts val="4385"/>
              </a:lnSpc>
            </a:pPr>
            <a:r>
              <a:rPr lang="en-US" sz="3536" b="true">
                <a:solidFill>
                  <a:srgbClr val="4A2D0A"/>
                </a:solidFill>
                <a:latin typeface="Monterchi Sans Bold"/>
                <a:ea typeface="Monterchi Sans Bold"/>
                <a:cs typeface="Monterchi Sans Bold"/>
                <a:sym typeface="Monterchi Sans Bold"/>
              </a:rPr>
              <a:t>Since this is also a self referential statement: this paradox also does not have a definitive solution.  In the case of the barber paradox, the problem lies in the assumption that such a barber can exist. This Paradox can be solved by recognizing the statement as inherently contradictory, hence such a Barber can not exist at all.</a:t>
            </a:r>
          </a:p>
        </p:txBody>
      </p:sp>
      <p:sp>
        <p:nvSpPr>
          <p:cNvPr name="Freeform 10" id="10"/>
          <p:cNvSpPr/>
          <p:nvPr/>
        </p:nvSpPr>
        <p:spPr>
          <a:xfrm flipH="false" flipV="false" rot="0">
            <a:off x="9426095" y="3482489"/>
            <a:ext cx="2732226" cy="581219"/>
          </a:xfrm>
          <a:custGeom>
            <a:avLst/>
            <a:gdLst/>
            <a:ahLst/>
            <a:cxnLst/>
            <a:rect r="r" b="b" t="t" l="l"/>
            <a:pathLst>
              <a:path h="581219" w="2732226">
                <a:moveTo>
                  <a:pt x="0" y="0"/>
                </a:moveTo>
                <a:lnTo>
                  <a:pt x="2732226" y="0"/>
                </a:lnTo>
                <a:lnTo>
                  <a:pt x="2732226" y="581219"/>
                </a:lnTo>
                <a:lnTo>
                  <a:pt x="0" y="5812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true" rot="-10800000">
            <a:off x="5736674" y="3482489"/>
            <a:ext cx="2750115" cy="585024"/>
          </a:xfrm>
          <a:custGeom>
            <a:avLst/>
            <a:gdLst/>
            <a:ahLst/>
            <a:cxnLst/>
            <a:rect r="r" b="b" t="t" l="l"/>
            <a:pathLst>
              <a:path h="585024" w="2750115">
                <a:moveTo>
                  <a:pt x="0" y="585024"/>
                </a:moveTo>
                <a:lnTo>
                  <a:pt x="2750114" y="585024"/>
                </a:lnTo>
                <a:lnTo>
                  <a:pt x="2750114" y="0"/>
                </a:lnTo>
                <a:lnTo>
                  <a:pt x="0" y="0"/>
                </a:lnTo>
                <a:lnTo>
                  <a:pt x="0" y="58502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3238120">
            <a:off x="16083185" y="-1108506"/>
            <a:ext cx="6093958" cy="11552527"/>
          </a:xfrm>
          <a:custGeom>
            <a:avLst/>
            <a:gdLst/>
            <a:ahLst/>
            <a:cxnLst/>
            <a:rect r="r" b="b" t="t" l="l"/>
            <a:pathLst>
              <a:path h="11552527" w="6093958">
                <a:moveTo>
                  <a:pt x="0" y="0"/>
                </a:moveTo>
                <a:lnTo>
                  <a:pt x="6093958" y="0"/>
                </a:lnTo>
                <a:lnTo>
                  <a:pt x="6093958" y="11552527"/>
                </a:lnTo>
                <a:lnTo>
                  <a:pt x="0" y="11552527"/>
                </a:lnTo>
                <a:lnTo>
                  <a:pt x="0" y="0"/>
                </a:lnTo>
                <a:close/>
              </a:path>
            </a:pathLst>
          </a:custGeom>
          <a:blipFill>
            <a:blip r:embed="rId8"/>
            <a:stretch>
              <a:fillRect l="0" t="0" r="0" b="0"/>
            </a:stretch>
          </a:blipFill>
        </p:spPr>
      </p:sp>
      <p:sp>
        <p:nvSpPr>
          <p:cNvPr name="Freeform 13" id="13"/>
          <p:cNvSpPr/>
          <p:nvPr/>
        </p:nvSpPr>
        <p:spPr>
          <a:xfrm flipH="false" flipV="false" rot="8786035">
            <a:off x="-3248680" y="67685"/>
            <a:ext cx="6057933" cy="11484234"/>
          </a:xfrm>
          <a:custGeom>
            <a:avLst/>
            <a:gdLst/>
            <a:ahLst/>
            <a:cxnLst/>
            <a:rect r="r" b="b" t="t" l="l"/>
            <a:pathLst>
              <a:path h="11484234" w="6057933">
                <a:moveTo>
                  <a:pt x="0" y="0"/>
                </a:moveTo>
                <a:lnTo>
                  <a:pt x="6057933" y="0"/>
                </a:lnTo>
                <a:lnTo>
                  <a:pt x="6057933" y="11484234"/>
                </a:lnTo>
                <a:lnTo>
                  <a:pt x="0" y="11484234"/>
                </a:lnTo>
                <a:lnTo>
                  <a:pt x="0" y="0"/>
                </a:lnTo>
                <a:close/>
              </a:path>
            </a:pathLst>
          </a:custGeom>
          <a:blipFill>
            <a:blip r:embed="rId8"/>
            <a:stretch>
              <a:fillRect l="0" t="0" r="0" b="0"/>
            </a:stretch>
          </a:blipFill>
        </p:spPr>
      </p:sp>
      <p:sp>
        <p:nvSpPr>
          <p:cNvPr name="Freeform 14" id="14"/>
          <p:cNvSpPr/>
          <p:nvPr/>
        </p:nvSpPr>
        <p:spPr>
          <a:xfrm flipH="false" flipV="false" rot="-5400000">
            <a:off x="8616675" y="3482489"/>
            <a:ext cx="708108" cy="739282"/>
          </a:xfrm>
          <a:custGeom>
            <a:avLst/>
            <a:gdLst/>
            <a:ahLst/>
            <a:cxnLst/>
            <a:rect r="r" b="b" t="t" l="l"/>
            <a:pathLst>
              <a:path h="739282" w="708108">
                <a:moveTo>
                  <a:pt x="0" y="0"/>
                </a:moveTo>
                <a:lnTo>
                  <a:pt x="708108" y="0"/>
                </a:lnTo>
                <a:lnTo>
                  <a:pt x="708108" y="739282"/>
                </a:lnTo>
                <a:lnTo>
                  <a:pt x="0" y="739282"/>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10689152">
            <a:off x="1802671" y="633322"/>
            <a:ext cx="13654553" cy="21642663"/>
          </a:xfrm>
          <a:custGeom>
            <a:avLst/>
            <a:gdLst/>
            <a:ahLst/>
            <a:cxnLst/>
            <a:rect r="r" b="b" t="t" l="l"/>
            <a:pathLst>
              <a:path h="21642663" w="13654553">
                <a:moveTo>
                  <a:pt x="0" y="0"/>
                </a:moveTo>
                <a:lnTo>
                  <a:pt x="13654553" y="0"/>
                </a:lnTo>
                <a:lnTo>
                  <a:pt x="13654553" y="21642663"/>
                </a:lnTo>
                <a:lnTo>
                  <a:pt x="0" y="21642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698263" y="3161687"/>
            <a:ext cx="12632113" cy="1503831"/>
          </a:xfrm>
          <a:prstGeom prst="rect">
            <a:avLst/>
          </a:prstGeom>
        </p:spPr>
        <p:txBody>
          <a:bodyPr anchor="t" rtlCol="false" tIns="0" lIns="0" bIns="0" rIns="0">
            <a:spAutoFit/>
          </a:bodyPr>
          <a:lstStyle/>
          <a:p>
            <a:pPr algn="ctr">
              <a:lnSpc>
                <a:spcPts val="11076"/>
              </a:lnSpc>
            </a:pPr>
            <a:r>
              <a:rPr lang="en-US" sz="11302" b="true">
                <a:solidFill>
                  <a:srgbClr val="493423"/>
                </a:solidFill>
                <a:latin typeface="Obra Letra Bold"/>
                <a:ea typeface="Obra Letra Bold"/>
                <a:cs typeface="Obra Letra Bold"/>
                <a:sym typeface="Obra Letra Bold"/>
              </a:rPr>
              <a:t>Conclusions</a:t>
            </a:r>
          </a:p>
        </p:txBody>
      </p:sp>
      <p:sp>
        <p:nvSpPr>
          <p:cNvPr name="TextBox 9" id="9"/>
          <p:cNvSpPr txBox="true"/>
          <p:nvPr/>
        </p:nvSpPr>
        <p:spPr>
          <a:xfrm rot="0">
            <a:off x="4321077" y="4655993"/>
            <a:ext cx="9386485" cy="4866498"/>
          </a:xfrm>
          <a:prstGeom prst="rect">
            <a:avLst/>
          </a:prstGeom>
        </p:spPr>
        <p:txBody>
          <a:bodyPr anchor="t" rtlCol="false" tIns="0" lIns="0" bIns="0" rIns="0">
            <a:spAutoFit/>
          </a:bodyPr>
          <a:lstStyle/>
          <a:p>
            <a:pPr algn="ctr">
              <a:lnSpc>
                <a:spcPts val="4839"/>
              </a:lnSpc>
            </a:pPr>
            <a:r>
              <a:rPr lang="en-US" sz="3902" b="true">
                <a:solidFill>
                  <a:srgbClr val="4A2D0A"/>
                </a:solidFill>
                <a:latin typeface="Monterchi Sans Bold"/>
                <a:ea typeface="Monterchi Sans Bold"/>
                <a:cs typeface="Monterchi Sans Bold"/>
                <a:sym typeface="Monterchi Sans Bold"/>
              </a:rPr>
              <a:t>These paradoxes highlight the limitations of self-reference and the potential for logical inconsistencies when dealing with such statements. They demonstrate how seemingly simple statements can lead to complex and paradoxical situations. Ultimately, these paradoxes remind us of the complexities of language and thought, and the importance of careful and critical thinking. </a:t>
            </a:r>
          </a:p>
        </p:txBody>
      </p:sp>
      <p:sp>
        <p:nvSpPr>
          <p:cNvPr name="Freeform 10" id="10"/>
          <p:cNvSpPr/>
          <p:nvPr/>
        </p:nvSpPr>
        <p:spPr>
          <a:xfrm flipH="false" flipV="false" rot="0">
            <a:off x="-914638" y="5059349"/>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6"/>
            <a:stretch>
              <a:fillRect l="0" t="0" r="0" b="0"/>
            </a:stretch>
          </a:blipFill>
        </p:spPr>
      </p:sp>
      <p:grpSp>
        <p:nvGrpSpPr>
          <p:cNvPr name="Group 11" id="11"/>
          <p:cNvGrpSpPr/>
          <p:nvPr/>
        </p:nvGrpSpPr>
        <p:grpSpPr>
          <a:xfrm rot="-10622443">
            <a:off x="13093817" y="2478253"/>
            <a:ext cx="3674935" cy="3598063"/>
            <a:chOff x="0" y="0"/>
            <a:chExt cx="4899913" cy="4797417"/>
          </a:xfrm>
        </p:grpSpPr>
        <p:sp>
          <p:nvSpPr>
            <p:cNvPr name="Freeform 12" id="12"/>
            <p:cNvSpPr/>
            <p:nvPr/>
          </p:nvSpPr>
          <p:spPr>
            <a:xfrm flipH="false" flipV="false" rot="-3636955">
              <a:off x="737302" y="551435"/>
              <a:ext cx="3425310" cy="3694548"/>
            </a:xfrm>
            <a:custGeom>
              <a:avLst/>
              <a:gdLst/>
              <a:ahLst/>
              <a:cxnLst/>
              <a:rect r="r" b="b" t="t" l="l"/>
              <a:pathLst>
                <a:path h="3694548" w="3425310">
                  <a:moveTo>
                    <a:pt x="0" y="0"/>
                  </a:moveTo>
                  <a:lnTo>
                    <a:pt x="3425310" y="0"/>
                  </a:lnTo>
                  <a:lnTo>
                    <a:pt x="3425310" y="3694548"/>
                  </a:lnTo>
                  <a:lnTo>
                    <a:pt x="0" y="3694548"/>
                  </a:lnTo>
                  <a:lnTo>
                    <a:pt x="0" y="0"/>
                  </a:lnTo>
                  <a:close/>
                </a:path>
              </a:pathLst>
            </a:custGeom>
            <a:blipFill>
              <a:blip r:embed="rId7"/>
              <a:stretch>
                <a:fillRect l="0" t="0" r="0" b="0"/>
              </a:stretch>
            </a:blipFill>
          </p:spPr>
        </p:sp>
        <p:sp>
          <p:nvSpPr>
            <p:cNvPr name="Freeform 13" id="13"/>
            <p:cNvSpPr/>
            <p:nvPr/>
          </p:nvSpPr>
          <p:spPr>
            <a:xfrm flipH="false" flipV="false" rot="0">
              <a:off x="1017380" y="1211415"/>
              <a:ext cx="2508436" cy="2517878"/>
            </a:xfrm>
            <a:custGeom>
              <a:avLst/>
              <a:gdLst/>
              <a:ahLst/>
              <a:cxnLst/>
              <a:rect r="r" b="b" t="t" l="l"/>
              <a:pathLst>
                <a:path h="2517878" w="2508436">
                  <a:moveTo>
                    <a:pt x="0" y="0"/>
                  </a:moveTo>
                  <a:lnTo>
                    <a:pt x="2508436" y="0"/>
                  </a:lnTo>
                  <a:lnTo>
                    <a:pt x="2508436" y="2517879"/>
                  </a:lnTo>
                  <a:lnTo>
                    <a:pt x="0" y="25178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424516" y="1844752"/>
              <a:ext cx="2930482" cy="1468904"/>
            </a:xfrm>
            <a:custGeom>
              <a:avLst/>
              <a:gdLst/>
              <a:ahLst/>
              <a:cxnLst/>
              <a:rect r="r" b="b" t="t" l="l"/>
              <a:pathLst>
                <a:path h="1468904" w="2930482">
                  <a:moveTo>
                    <a:pt x="0" y="0"/>
                  </a:moveTo>
                  <a:lnTo>
                    <a:pt x="2930482" y="0"/>
                  </a:lnTo>
                  <a:lnTo>
                    <a:pt x="2930482" y="1468905"/>
                  </a:lnTo>
                  <a:lnTo>
                    <a:pt x="0" y="14689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Tree>
  </p:cSld>
  <p:clrMapOvr>
    <a:masterClrMapping/>
  </p:clrMapOvr>
  <p:transition spd="med">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10800000">
            <a:off x="2754468" y="599614"/>
            <a:ext cx="12519703" cy="9378395"/>
          </a:xfrm>
          <a:custGeom>
            <a:avLst/>
            <a:gdLst/>
            <a:ahLst/>
            <a:cxnLst/>
            <a:rect r="r" b="b" t="t" l="l"/>
            <a:pathLst>
              <a:path h="9378395" w="12519703">
                <a:moveTo>
                  <a:pt x="0" y="0"/>
                </a:moveTo>
                <a:lnTo>
                  <a:pt x="12519703" y="0"/>
                </a:lnTo>
                <a:lnTo>
                  <a:pt x="12519703" y="9378395"/>
                </a:lnTo>
                <a:lnTo>
                  <a:pt x="0" y="93783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78953" y="-1335955"/>
            <a:ext cx="4285771" cy="12790609"/>
            <a:chOff x="0" y="0"/>
            <a:chExt cx="3263900" cy="9740900"/>
          </a:xfrm>
        </p:grpSpPr>
        <p:sp>
          <p:nvSpPr>
            <p:cNvPr name="Freeform 5" id="5"/>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grpSp>
        <p:nvGrpSpPr>
          <p:cNvPr name="Group 6" id="6"/>
          <p:cNvGrpSpPr/>
          <p:nvPr/>
        </p:nvGrpSpPr>
        <p:grpSpPr>
          <a:xfrm rot="-10800000">
            <a:off x="15521821" y="-1106493"/>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sp>
        <p:nvSpPr>
          <p:cNvPr name="Freeform 8" id="8"/>
          <p:cNvSpPr/>
          <p:nvPr/>
        </p:nvSpPr>
        <p:spPr>
          <a:xfrm flipH="false" flipV="false" rot="3901450">
            <a:off x="13846173" y="7566319"/>
            <a:ext cx="2284159" cy="2370074"/>
          </a:xfrm>
          <a:custGeom>
            <a:avLst/>
            <a:gdLst/>
            <a:ahLst/>
            <a:cxnLst/>
            <a:rect r="r" b="b" t="t" l="l"/>
            <a:pathLst>
              <a:path h="2370074" w="2284159">
                <a:moveTo>
                  <a:pt x="0" y="0"/>
                </a:moveTo>
                <a:lnTo>
                  <a:pt x="2284159" y="0"/>
                </a:lnTo>
                <a:lnTo>
                  <a:pt x="2284159" y="2370074"/>
                </a:lnTo>
                <a:lnTo>
                  <a:pt x="0" y="2370074"/>
                </a:lnTo>
                <a:lnTo>
                  <a:pt x="0" y="0"/>
                </a:lnTo>
                <a:close/>
              </a:path>
            </a:pathLst>
          </a:custGeom>
          <a:blipFill>
            <a:blip r:embed="rId6"/>
            <a:stretch>
              <a:fillRect l="0" t="0" r="0" b="0"/>
            </a:stretch>
          </a:blipFill>
        </p:spPr>
      </p:sp>
      <p:sp>
        <p:nvSpPr>
          <p:cNvPr name="TextBox 9" id="9"/>
          <p:cNvSpPr txBox="true"/>
          <p:nvPr/>
        </p:nvSpPr>
        <p:spPr>
          <a:xfrm rot="0">
            <a:off x="2904883" y="4099420"/>
            <a:ext cx="12152198" cy="2272284"/>
          </a:xfrm>
          <a:prstGeom prst="rect">
            <a:avLst/>
          </a:prstGeom>
        </p:spPr>
        <p:txBody>
          <a:bodyPr anchor="t" rtlCol="false" tIns="0" lIns="0" bIns="0" rIns="0">
            <a:spAutoFit/>
          </a:bodyPr>
          <a:lstStyle/>
          <a:p>
            <a:pPr algn="ctr">
              <a:lnSpc>
                <a:spcPts val="16758"/>
              </a:lnSpc>
            </a:pPr>
            <a:r>
              <a:rPr lang="en-US" sz="17100" b="true">
                <a:solidFill>
                  <a:srgbClr val="493423"/>
                </a:solidFill>
                <a:latin typeface="Obra Letra Bold"/>
                <a:ea typeface="Obra Letra Bold"/>
                <a:cs typeface="Obra Letra Bold"/>
                <a:sym typeface="Obra Letra Bold"/>
              </a:rPr>
              <a:t>Questions?</a:t>
            </a:r>
          </a:p>
        </p:txBody>
      </p:sp>
      <p:sp>
        <p:nvSpPr>
          <p:cNvPr name="Freeform 10" id="10"/>
          <p:cNvSpPr/>
          <p:nvPr/>
        </p:nvSpPr>
        <p:spPr>
          <a:xfrm flipH="true" flipV="false" rot="-8555375">
            <a:off x="13952307" y="-2785349"/>
            <a:ext cx="5428145" cy="6401743"/>
          </a:xfrm>
          <a:custGeom>
            <a:avLst/>
            <a:gdLst/>
            <a:ahLst/>
            <a:cxnLst/>
            <a:rect r="r" b="b" t="t" l="l"/>
            <a:pathLst>
              <a:path h="6401743" w="5428145">
                <a:moveTo>
                  <a:pt x="5428144" y="0"/>
                </a:moveTo>
                <a:lnTo>
                  <a:pt x="0" y="0"/>
                </a:lnTo>
                <a:lnTo>
                  <a:pt x="0" y="6401744"/>
                </a:lnTo>
                <a:lnTo>
                  <a:pt x="5428144" y="6401744"/>
                </a:lnTo>
                <a:lnTo>
                  <a:pt x="5428144" y="0"/>
                </a:lnTo>
                <a:close/>
              </a:path>
            </a:pathLst>
          </a:custGeom>
          <a:blipFill>
            <a:blip r:embed="rId7"/>
            <a:stretch>
              <a:fillRect l="0" t="0" r="0" b="0"/>
            </a:stretch>
          </a:blipFill>
        </p:spPr>
      </p:sp>
      <p:sp>
        <p:nvSpPr>
          <p:cNvPr name="Freeform 11" id="11"/>
          <p:cNvSpPr/>
          <p:nvPr/>
        </p:nvSpPr>
        <p:spPr>
          <a:xfrm flipH="false" flipV="false" rot="0">
            <a:off x="10374084" y="1939680"/>
            <a:ext cx="3638549" cy="774019"/>
          </a:xfrm>
          <a:custGeom>
            <a:avLst/>
            <a:gdLst/>
            <a:ahLst/>
            <a:cxnLst/>
            <a:rect r="r" b="b" t="t" l="l"/>
            <a:pathLst>
              <a:path h="774019" w="3638549">
                <a:moveTo>
                  <a:pt x="0" y="0"/>
                </a:moveTo>
                <a:lnTo>
                  <a:pt x="3638550" y="0"/>
                </a:lnTo>
                <a:lnTo>
                  <a:pt x="3638550" y="774018"/>
                </a:lnTo>
                <a:lnTo>
                  <a:pt x="0" y="7740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true" rot="-10800000">
            <a:off x="4403048" y="1939680"/>
            <a:ext cx="3638549" cy="774019"/>
          </a:xfrm>
          <a:custGeom>
            <a:avLst/>
            <a:gdLst/>
            <a:ahLst/>
            <a:cxnLst/>
            <a:rect r="r" b="b" t="t" l="l"/>
            <a:pathLst>
              <a:path h="774019" w="3638549">
                <a:moveTo>
                  <a:pt x="0" y="774018"/>
                </a:moveTo>
                <a:lnTo>
                  <a:pt x="3638549" y="774018"/>
                </a:lnTo>
                <a:lnTo>
                  <a:pt x="3638549" y="0"/>
                </a:lnTo>
                <a:lnTo>
                  <a:pt x="0" y="0"/>
                </a:lnTo>
                <a:lnTo>
                  <a:pt x="0" y="774018"/>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true" flipV="false" rot="1318415">
            <a:off x="-542780" y="6057428"/>
            <a:ext cx="5428145" cy="6401743"/>
          </a:xfrm>
          <a:custGeom>
            <a:avLst/>
            <a:gdLst/>
            <a:ahLst/>
            <a:cxnLst/>
            <a:rect r="r" b="b" t="t" l="l"/>
            <a:pathLst>
              <a:path h="6401743" w="5428145">
                <a:moveTo>
                  <a:pt x="5428145" y="0"/>
                </a:moveTo>
                <a:lnTo>
                  <a:pt x="0" y="0"/>
                </a:lnTo>
                <a:lnTo>
                  <a:pt x="0" y="6401744"/>
                </a:lnTo>
                <a:lnTo>
                  <a:pt x="5428145" y="6401744"/>
                </a:lnTo>
                <a:lnTo>
                  <a:pt x="5428145" y="0"/>
                </a:lnTo>
                <a:close/>
              </a:path>
            </a:pathLst>
          </a:custGeom>
          <a:blipFill>
            <a:blip r:embed="rId7"/>
            <a:stretch>
              <a:fillRect l="0" t="0" r="0" b="0"/>
            </a:stretch>
          </a:blipFill>
        </p:spPr>
      </p:sp>
      <p:sp>
        <p:nvSpPr>
          <p:cNvPr name="Freeform 14" id="14"/>
          <p:cNvSpPr/>
          <p:nvPr/>
        </p:nvSpPr>
        <p:spPr>
          <a:xfrm flipH="false" flipV="false" rot="0">
            <a:off x="15790671" y="5007114"/>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
        <p:nvSpPr>
          <p:cNvPr name="Freeform 15" id="15"/>
          <p:cNvSpPr/>
          <p:nvPr/>
        </p:nvSpPr>
        <p:spPr>
          <a:xfrm flipH="false" flipV="false" rot="-7467844">
            <a:off x="1911345" y="354652"/>
            <a:ext cx="2284159" cy="2370074"/>
          </a:xfrm>
          <a:custGeom>
            <a:avLst/>
            <a:gdLst/>
            <a:ahLst/>
            <a:cxnLst/>
            <a:rect r="r" b="b" t="t" l="l"/>
            <a:pathLst>
              <a:path h="2370074" w="2284159">
                <a:moveTo>
                  <a:pt x="0" y="0"/>
                </a:moveTo>
                <a:lnTo>
                  <a:pt x="2284159" y="0"/>
                </a:lnTo>
                <a:lnTo>
                  <a:pt x="2284159" y="2370074"/>
                </a:lnTo>
                <a:lnTo>
                  <a:pt x="0" y="2370074"/>
                </a:lnTo>
                <a:lnTo>
                  <a:pt x="0" y="0"/>
                </a:lnTo>
                <a:close/>
              </a:path>
            </a:pathLst>
          </a:custGeom>
          <a:blipFill>
            <a:blip r:embed="rId6"/>
            <a:stretch>
              <a:fillRect l="0" t="0" r="0" b="0"/>
            </a:stretch>
          </a:blipFill>
        </p:spPr>
      </p:sp>
      <p:sp>
        <p:nvSpPr>
          <p:cNvPr name="Freeform 16" id="16"/>
          <p:cNvSpPr/>
          <p:nvPr/>
        </p:nvSpPr>
        <p:spPr>
          <a:xfrm flipH="false" flipV="false" rot="0">
            <a:off x="15274171" y="4195924"/>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
        <p:nvSpPr>
          <p:cNvPr name="Freeform 17" id="17"/>
          <p:cNvSpPr/>
          <p:nvPr/>
        </p:nvSpPr>
        <p:spPr>
          <a:xfrm flipH="false" flipV="false" rot="0">
            <a:off x="1028700" y="3151912"/>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
        <p:nvSpPr>
          <p:cNvPr name="Freeform 18" id="18"/>
          <p:cNvSpPr/>
          <p:nvPr/>
        </p:nvSpPr>
        <p:spPr>
          <a:xfrm flipH="false" flipV="false" rot="0">
            <a:off x="1654792" y="4467875"/>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Tree>
  </p:cSld>
  <p:clrMapOvr>
    <a:masterClrMapping/>
  </p:clrMapOvr>
  <p:transition spd="med">
    <p:cover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10800000">
            <a:off x="2754468" y="599614"/>
            <a:ext cx="12519703" cy="9378395"/>
          </a:xfrm>
          <a:custGeom>
            <a:avLst/>
            <a:gdLst/>
            <a:ahLst/>
            <a:cxnLst/>
            <a:rect r="r" b="b" t="t" l="l"/>
            <a:pathLst>
              <a:path h="9378395" w="12519703">
                <a:moveTo>
                  <a:pt x="0" y="0"/>
                </a:moveTo>
                <a:lnTo>
                  <a:pt x="12519703" y="0"/>
                </a:lnTo>
                <a:lnTo>
                  <a:pt x="12519703" y="9378395"/>
                </a:lnTo>
                <a:lnTo>
                  <a:pt x="0" y="93783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78953" y="-1335955"/>
            <a:ext cx="4285771" cy="12790609"/>
            <a:chOff x="0" y="0"/>
            <a:chExt cx="3263900" cy="9740900"/>
          </a:xfrm>
        </p:grpSpPr>
        <p:sp>
          <p:nvSpPr>
            <p:cNvPr name="Freeform 5" id="5"/>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grpSp>
        <p:nvGrpSpPr>
          <p:cNvPr name="Group 6" id="6"/>
          <p:cNvGrpSpPr/>
          <p:nvPr/>
        </p:nvGrpSpPr>
        <p:grpSpPr>
          <a:xfrm rot="-10800000">
            <a:off x="15521821" y="-1106493"/>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sp>
        <p:nvSpPr>
          <p:cNvPr name="Freeform 8" id="8"/>
          <p:cNvSpPr/>
          <p:nvPr/>
        </p:nvSpPr>
        <p:spPr>
          <a:xfrm flipH="false" flipV="false" rot="3901450">
            <a:off x="13846173" y="7566319"/>
            <a:ext cx="2284159" cy="2370074"/>
          </a:xfrm>
          <a:custGeom>
            <a:avLst/>
            <a:gdLst/>
            <a:ahLst/>
            <a:cxnLst/>
            <a:rect r="r" b="b" t="t" l="l"/>
            <a:pathLst>
              <a:path h="2370074" w="2284159">
                <a:moveTo>
                  <a:pt x="0" y="0"/>
                </a:moveTo>
                <a:lnTo>
                  <a:pt x="2284159" y="0"/>
                </a:lnTo>
                <a:lnTo>
                  <a:pt x="2284159" y="2370074"/>
                </a:lnTo>
                <a:lnTo>
                  <a:pt x="0" y="2370074"/>
                </a:lnTo>
                <a:lnTo>
                  <a:pt x="0" y="0"/>
                </a:lnTo>
                <a:close/>
              </a:path>
            </a:pathLst>
          </a:custGeom>
          <a:blipFill>
            <a:blip r:embed="rId6"/>
            <a:stretch>
              <a:fillRect l="0" t="0" r="0" b="0"/>
            </a:stretch>
          </a:blipFill>
        </p:spPr>
      </p:sp>
      <p:sp>
        <p:nvSpPr>
          <p:cNvPr name="TextBox 9" id="9"/>
          <p:cNvSpPr txBox="true"/>
          <p:nvPr/>
        </p:nvSpPr>
        <p:spPr>
          <a:xfrm rot="0">
            <a:off x="2836055" y="3512956"/>
            <a:ext cx="12152198" cy="4419219"/>
          </a:xfrm>
          <a:prstGeom prst="rect">
            <a:avLst/>
          </a:prstGeom>
        </p:spPr>
        <p:txBody>
          <a:bodyPr anchor="t" rtlCol="false" tIns="0" lIns="0" bIns="0" rIns="0">
            <a:spAutoFit/>
          </a:bodyPr>
          <a:lstStyle/>
          <a:p>
            <a:pPr algn="ctr">
              <a:lnSpc>
                <a:spcPts val="16758"/>
              </a:lnSpc>
            </a:pPr>
            <a:r>
              <a:rPr lang="en-US" sz="17100" b="true">
                <a:solidFill>
                  <a:srgbClr val="493423"/>
                </a:solidFill>
                <a:latin typeface="Obra Letra Bold"/>
                <a:ea typeface="Obra Letra Bold"/>
                <a:cs typeface="Obra Letra Bold"/>
                <a:sym typeface="Obra Letra Bold"/>
              </a:rPr>
              <a:t>Thank</a:t>
            </a:r>
          </a:p>
          <a:p>
            <a:pPr algn="ctr">
              <a:lnSpc>
                <a:spcPts val="16758"/>
              </a:lnSpc>
            </a:pPr>
            <a:r>
              <a:rPr lang="en-US" sz="17100" b="true">
                <a:solidFill>
                  <a:srgbClr val="493423"/>
                </a:solidFill>
                <a:latin typeface="Obra Letra Bold"/>
                <a:ea typeface="Obra Letra Bold"/>
                <a:cs typeface="Obra Letra Bold"/>
                <a:sym typeface="Obra Letra Bold"/>
              </a:rPr>
              <a:t>you</a:t>
            </a:r>
          </a:p>
        </p:txBody>
      </p:sp>
      <p:sp>
        <p:nvSpPr>
          <p:cNvPr name="Freeform 10" id="10"/>
          <p:cNvSpPr/>
          <p:nvPr/>
        </p:nvSpPr>
        <p:spPr>
          <a:xfrm flipH="true" flipV="false" rot="-8555375">
            <a:off x="13952307" y="-2785349"/>
            <a:ext cx="5428145" cy="6401743"/>
          </a:xfrm>
          <a:custGeom>
            <a:avLst/>
            <a:gdLst/>
            <a:ahLst/>
            <a:cxnLst/>
            <a:rect r="r" b="b" t="t" l="l"/>
            <a:pathLst>
              <a:path h="6401743" w="5428145">
                <a:moveTo>
                  <a:pt x="5428144" y="0"/>
                </a:moveTo>
                <a:lnTo>
                  <a:pt x="0" y="0"/>
                </a:lnTo>
                <a:lnTo>
                  <a:pt x="0" y="6401744"/>
                </a:lnTo>
                <a:lnTo>
                  <a:pt x="5428144" y="6401744"/>
                </a:lnTo>
                <a:lnTo>
                  <a:pt x="5428144" y="0"/>
                </a:lnTo>
                <a:close/>
              </a:path>
            </a:pathLst>
          </a:custGeom>
          <a:blipFill>
            <a:blip r:embed="rId7"/>
            <a:stretch>
              <a:fillRect l="0" t="0" r="0" b="0"/>
            </a:stretch>
          </a:blipFill>
        </p:spPr>
      </p:sp>
      <p:sp>
        <p:nvSpPr>
          <p:cNvPr name="Freeform 11" id="11"/>
          <p:cNvSpPr/>
          <p:nvPr/>
        </p:nvSpPr>
        <p:spPr>
          <a:xfrm flipH="false" flipV="false" rot="0">
            <a:off x="10374084" y="1939680"/>
            <a:ext cx="3638549" cy="774019"/>
          </a:xfrm>
          <a:custGeom>
            <a:avLst/>
            <a:gdLst/>
            <a:ahLst/>
            <a:cxnLst/>
            <a:rect r="r" b="b" t="t" l="l"/>
            <a:pathLst>
              <a:path h="774019" w="3638549">
                <a:moveTo>
                  <a:pt x="0" y="0"/>
                </a:moveTo>
                <a:lnTo>
                  <a:pt x="3638550" y="0"/>
                </a:lnTo>
                <a:lnTo>
                  <a:pt x="3638550" y="774018"/>
                </a:lnTo>
                <a:lnTo>
                  <a:pt x="0" y="7740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true" rot="-10800000">
            <a:off x="4403048" y="1939680"/>
            <a:ext cx="3638549" cy="774019"/>
          </a:xfrm>
          <a:custGeom>
            <a:avLst/>
            <a:gdLst/>
            <a:ahLst/>
            <a:cxnLst/>
            <a:rect r="r" b="b" t="t" l="l"/>
            <a:pathLst>
              <a:path h="774019" w="3638549">
                <a:moveTo>
                  <a:pt x="0" y="774018"/>
                </a:moveTo>
                <a:lnTo>
                  <a:pt x="3638549" y="774018"/>
                </a:lnTo>
                <a:lnTo>
                  <a:pt x="3638549" y="0"/>
                </a:lnTo>
                <a:lnTo>
                  <a:pt x="0" y="0"/>
                </a:lnTo>
                <a:lnTo>
                  <a:pt x="0" y="774018"/>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true" flipV="false" rot="1318415">
            <a:off x="-542780" y="6057428"/>
            <a:ext cx="5428145" cy="6401743"/>
          </a:xfrm>
          <a:custGeom>
            <a:avLst/>
            <a:gdLst/>
            <a:ahLst/>
            <a:cxnLst/>
            <a:rect r="r" b="b" t="t" l="l"/>
            <a:pathLst>
              <a:path h="6401743" w="5428145">
                <a:moveTo>
                  <a:pt x="5428145" y="0"/>
                </a:moveTo>
                <a:lnTo>
                  <a:pt x="0" y="0"/>
                </a:lnTo>
                <a:lnTo>
                  <a:pt x="0" y="6401744"/>
                </a:lnTo>
                <a:lnTo>
                  <a:pt x="5428145" y="6401744"/>
                </a:lnTo>
                <a:lnTo>
                  <a:pt x="5428145" y="0"/>
                </a:lnTo>
                <a:close/>
              </a:path>
            </a:pathLst>
          </a:custGeom>
          <a:blipFill>
            <a:blip r:embed="rId7"/>
            <a:stretch>
              <a:fillRect l="0" t="0" r="0" b="0"/>
            </a:stretch>
          </a:blipFill>
        </p:spPr>
      </p:sp>
      <p:sp>
        <p:nvSpPr>
          <p:cNvPr name="Freeform 14" id="14"/>
          <p:cNvSpPr/>
          <p:nvPr/>
        </p:nvSpPr>
        <p:spPr>
          <a:xfrm flipH="false" flipV="false" rot="0">
            <a:off x="15790671" y="5007114"/>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
        <p:nvSpPr>
          <p:cNvPr name="Freeform 15" id="15"/>
          <p:cNvSpPr/>
          <p:nvPr/>
        </p:nvSpPr>
        <p:spPr>
          <a:xfrm flipH="false" flipV="false" rot="-7467844">
            <a:off x="1911345" y="354652"/>
            <a:ext cx="2284159" cy="2370074"/>
          </a:xfrm>
          <a:custGeom>
            <a:avLst/>
            <a:gdLst/>
            <a:ahLst/>
            <a:cxnLst/>
            <a:rect r="r" b="b" t="t" l="l"/>
            <a:pathLst>
              <a:path h="2370074" w="2284159">
                <a:moveTo>
                  <a:pt x="0" y="0"/>
                </a:moveTo>
                <a:lnTo>
                  <a:pt x="2284159" y="0"/>
                </a:lnTo>
                <a:lnTo>
                  <a:pt x="2284159" y="2370074"/>
                </a:lnTo>
                <a:lnTo>
                  <a:pt x="0" y="2370074"/>
                </a:lnTo>
                <a:lnTo>
                  <a:pt x="0" y="0"/>
                </a:lnTo>
                <a:close/>
              </a:path>
            </a:pathLst>
          </a:custGeom>
          <a:blipFill>
            <a:blip r:embed="rId6"/>
            <a:stretch>
              <a:fillRect l="0" t="0" r="0" b="0"/>
            </a:stretch>
          </a:blipFill>
        </p:spPr>
      </p:sp>
      <p:sp>
        <p:nvSpPr>
          <p:cNvPr name="Freeform 16" id="16"/>
          <p:cNvSpPr/>
          <p:nvPr/>
        </p:nvSpPr>
        <p:spPr>
          <a:xfrm flipH="false" flipV="false" rot="0">
            <a:off x="15274171" y="4195924"/>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
        <p:nvSpPr>
          <p:cNvPr name="Freeform 17" id="17"/>
          <p:cNvSpPr/>
          <p:nvPr/>
        </p:nvSpPr>
        <p:spPr>
          <a:xfrm flipH="false" flipV="false" rot="0">
            <a:off x="1028700" y="3151912"/>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
        <p:nvSpPr>
          <p:cNvPr name="Freeform 18" id="18"/>
          <p:cNvSpPr/>
          <p:nvPr/>
        </p:nvSpPr>
        <p:spPr>
          <a:xfrm flipH="false" flipV="false" rot="0">
            <a:off x="1654792" y="4467875"/>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10664829">
            <a:off x="1802671" y="425320"/>
            <a:ext cx="13654553" cy="21642663"/>
          </a:xfrm>
          <a:custGeom>
            <a:avLst/>
            <a:gdLst/>
            <a:ahLst/>
            <a:cxnLst/>
            <a:rect r="r" b="b" t="t" l="l"/>
            <a:pathLst>
              <a:path h="21642663" w="13654553">
                <a:moveTo>
                  <a:pt x="0" y="0"/>
                </a:moveTo>
                <a:lnTo>
                  <a:pt x="13654553" y="0"/>
                </a:lnTo>
                <a:lnTo>
                  <a:pt x="13654553" y="21642663"/>
                </a:lnTo>
                <a:lnTo>
                  <a:pt x="0" y="21642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058271" y="3545512"/>
            <a:ext cx="11536704" cy="1963225"/>
          </a:xfrm>
          <a:prstGeom prst="rect">
            <a:avLst/>
          </a:prstGeom>
        </p:spPr>
        <p:txBody>
          <a:bodyPr anchor="t" rtlCol="false" tIns="0" lIns="0" bIns="0" rIns="0">
            <a:spAutoFit/>
          </a:bodyPr>
          <a:lstStyle/>
          <a:p>
            <a:pPr algn="ctr">
              <a:lnSpc>
                <a:spcPts val="14409"/>
              </a:lnSpc>
            </a:pPr>
            <a:r>
              <a:rPr lang="en-US" sz="14703" b="true">
                <a:solidFill>
                  <a:srgbClr val="493423"/>
                </a:solidFill>
                <a:latin typeface="Obra Letra Bold"/>
                <a:ea typeface="Obra Letra Bold"/>
                <a:cs typeface="Obra Letra Bold"/>
                <a:sym typeface="Obra Letra Bold"/>
              </a:rPr>
              <a:t>Agenda</a:t>
            </a:r>
          </a:p>
        </p:txBody>
      </p:sp>
      <p:sp>
        <p:nvSpPr>
          <p:cNvPr name="TextBox 9" id="9"/>
          <p:cNvSpPr txBox="true"/>
          <p:nvPr/>
        </p:nvSpPr>
        <p:spPr>
          <a:xfrm rot="0">
            <a:off x="7683508" y="5641348"/>
            <a:ext cx="6316461" cy="777955"/>
          </a:xfrm>
          <a:prstGeom prst="rect">
            <a:avLst/>
          </a:prstGeom>
        </p:spPr>
        <p:txBody>
          <a:bodyPr anchor="t" rtlCol="false" tIns="0" lIns="0" bIns="0" rIns="0">
            <a:spAutoFit/>
          </a:bodyPr>
          <a:lstStyle/>
          <a:p>
            <a:pPr algn="l">
              <a:lnSpc>
                <a:spcPts val="6387"/>
              </a:lnSpc>
            </a:pPr>
            <a:r>
              <a:rPr lang="en-US" sz="4802" b="true">
                <a:solidFill>
                  <a:srgbClr val="4A2D0A"/>
                </a:solidFill>
                <a:latin typeface="Monterchi Sans Bold"/>
                <a:ea typeface="Monterchi Sans Bold"/>
                <a:cs typeface="Monterchi Sans Bold"/>
                <a:sym typeface="Monterchi Sans Bold"/>
              </a:rPr>
              <a:t>Introduction</a:t>
            </a:r>
          </a:p>
        </p:txBody>
      </p:sp>
      <p:sp>
        <p:nvSpPr>
          <p:cNvPr name="Freeform 10" id="10"/>
          <p:cNvSpPr/>
          <p:nvPr/>
        </p:nvSpPr>
        <p:spPr>
          <a:xfrm flipH="false" flipV="false" rot="0">
            <a:off x="-914638" y="5059349"/>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6"/>
            <a:stretch>
              <a:fillRect l="0" t="0" r="0" b="0"/>
            </a:stretch>
          </a:blipFill>
        </p:spPr>
      </p:sp>
      <p:sp>
        <p:nvSpPr>
          <p:cNvPr name="TextBox 11" id="11"/>
          <p:cNvSpPr txBox="true"/>
          <p:nvPr/>
        </p:nvSpPr>
        <p:spPr>
          <a:xfrm rot="0">
            <a:off x="6041833" y="5655092"/>
            <a:ext cx="1406165" cy="3685530"/>
          </a:xfrm>
          <a:prstGeom prst="rect">
            <a:avLst/>
          </a:prstGeom>
        </p:spPr>
        <p:txBody>
          <a:bodyPr anchor="t" rtlCol="false" tIns="0" lIns="0" bIns="0" rIns="0">
            <a:spAutoFit/>
          </a:bodyPr>
          <a:lstStyle/>
          <a:p>
            <a:pPr algn="r">
              <a:lnSpc>
                <a:spcPts val="5651"/>
              </a:lnSpc>
            </a:pPr>
            <a:r>
              <a:rPr lang="en-US" sz="6142" b="true">
                <a:solidFill>
                  <a:srgbClr val="493423"/>
                </a:solidFill>
                <a:latin typeface="Obra Letra Bold"/>
                <a:ea typeface="Obra Letra Bold"/>
                <a:cs typeface="Obra Letra Bold"/>
                <a:sym typeface="Obra Letra Bold"/>
              </a:rPr>
              <a:t>01.</a:t>
            </a:r>
          </a:p>
          <a:p>
            <a:pPr algn="r">
              <a:lnSpc>
                <a:spcPts val="5651"/>
              </a:lnSpc>
            </a:pPr>
            <a:r>
              <a:rPr lang="en-US" sz="6142" b="true">
                <a:solidFill>
                  <a:srgbClr val="493423"/>
                </a:solidFill>
                <a:latin typeface="Obra Letra Bold"/>
                <a:ea typeface="Obra Letra Bold"/>
                <a:cs typeface="Obra Letra Bold"/>
                <a:sym typeface="Obra Letra Bold"/>
              </a:rPr>
              <a:t>02.</a:t>
            </a:r>
          </a:p>
          <a:p>
            <a:pPr algn="r">
              <a:lnSpc>
                <a:spcPts val="5651"/>
              </a:lnSpc>
            </a:pPr>
            <a:r>
              <a:rPr lang="en-US" sz="6142" b="true">
                <a:solidFill>
                  <a:srgbClr val="493423"/>
                </a:solidFill>
                <a:latin typeface="Obra Letra Bold"/>
                <a:ea typeface="Obra Letra Bold"/>
                <a:cs typeface="Obra Letra Bold"/>
                <a:sym typeface="Obra Letra Bold"/>
              </a:rPr>
              <a:t>03.</a:t>
            </a:r>
          </a:p>
          <a:p>
            <a:pPr algn="r">
              <a:lnSpc>
                <a:spcPts val="5651"/>
              </a:lnSpc>
            </a:pPr>
            <a:r>
              <a:rPr lang="en-US" sz="6142" b="true">
                <a:solidFill>
                  <a:srgbClr val="493423"/>
                </a:solidFill>
                <a:latin typeface="Obra Letra Bold"/>
                <a:ea typeface="Obra Letra Bold"/>
                <a:cs typeface="Obra Letra Bold"/>
                <a:sym typeface="Obra Letra Bold"/>
              </a:rPr>
              <a:t>04.</a:t>
            </a:r>
          </a:p>
          <a:p>
            <a:pPr algn="r">
              <a:lnSpc>
                <a:spcPts val="5651"/>
              </a:lnSpc>
            </a:pPr>
            <a:r>
              <a:rPr lang="en-US" sz="6142" b="true">
                <a:solidFill>
                  <a:srgbClr val="493423"/>
                </a:solidFill>
                <a:latin typeface="Obra Letra Bold"/>
                <a:ea typeface="Obra Letra Bold"/>
                <a:cs typeface="Obra Letra Bold"/>
                <a:sym typeface="Obra Letra Bold"/>
              </a:rPr>
              <a:t>05.</a:t>
            </a:r>
          </a:p>
        </p:txBody>
      </p:sp>
      <p:sp>
        <p:nvSpPr>
          <p:cNvPr name="TextBox 12" id="12"/>
          <p:cNvSpPr txBox="true"/>
          <p:nvPr/>
        </p:nvSpPr>
        <p:spPr>
          <a:xfrm rot="0">
            <a:off x="7683508" y="6371678"/>
            <a:ext cx="6316461" cy="777955"/>
          </a:xfrm>
          <a:prstGeom prst="rect">
            <a:avLst/>
          </a:prstGeom>
        </p:spPr>
        <p:txBody>
          <a:bodyPr anchor="t" rtlCol="false" tIns="0" lIns="0" bIns="0" rIns="0">
            <a:spAutoFit/>
          </a:bodyPr>
          <a:lstStyle/>
          <a:p>
            <a:pPr algn="l">
              <a:lnSpc>
                <a:spcPts val="6387"/>
              </a:lnSpc>
            </a:pPr>
            <a:r>
              <a:rPr lang="en-US" sz="4802" b="true">
                <a:solidFill>
                  <a:srgbClr val="4A2D0A"/>
                </a:solidFill>
                <a:latin typeface="Monterchi Sans Bold"/>
                <a:ea typeface="Monterchi Sans Bold"/>
                <a:cs typeface="Monterchi Sans Bold"/>
                <a:sym typeface="Monterchi Sans Bold"/>
              </a:rPr>
              <a:t>Epimenides Of Creten</a:t>
            </a:r>
          </a:p>
        </p:txBody>
      </p:sp>
      <p:sp>
        <p:nvSpPr>
          <p:cNvPr name="TextBox 13" id="13"/>
          <p:cNvSpPr txBox="true"/>
          <p:nvPr/>
        </p:nvSpPr>
        <p:spPr>
          <a:xfrm rot="0">
            <a:off x="7683508" y="7102007"/>
            <a:ext cx="6316461" cy="777955"/>
          </a:xfrm>
          <a:prstGeom prst="rect">
            <a:avLst/>
          </a:prstGeom>
        </p:spPr>
        <p:txBody>
          <a:bodyPr anchor="t" rtlCol="false" tIns="0" lIns="0" bIns="0" rIns="0">
            <a:spAutoFit/>
          </a:bodyPr>
          <a:lstStyle/>
          <a:p>
            <a:pPr algn="l">
              <a:lnSpc>
                <a:spcPts val="6387"/>
              </a:lnSpc>
            </a:pPr>
            <a:r>
              <a:rPr lang="en-US" sz="4802" b="true">
                <a:solidFill>
                  <a:srgbClr val="4A2D0A"/>
                </a:solidFill>
                <a:latin typeface="Monterchi Sans Bold"/>
                <a:ea typeface="Monterchi Sans Bold"/>
                <a:cs typeface="Monterchi Sans Bold"/>
                <a:sym typeface="Monterchi Sans Bold"/>
              </a:rPr>
              <a:t>Jourdains Card</a:t>
            </a:r>
          </a:p>
        </p:txBody>
      </p:sp>
      <p:sp>
        <p:nvSpPr>
          <p:cNvPr name="TextBox 14" id="14"/>
          <p:cNvSpPr txBox="true"/>
          <p:nvPr/>
        </p:nvSpPr>
        <p:spPr>
          <a:xfrm rot="0">
            <a:off x="7683508" y="7832337"/>
            <a:ext cx="6316461" cy="777955"/>
          </a:xfrm>
          <a:prstGeom prst="rect">
            <a:avLst/>
          </a:prstGeom>
        </p:spPr>
        <p:txBody>
          <a:bodyPr anchor="t" rtlCol="false" tIns="0" lIns="0" bIns="0" rIns="0">
            <a:spAutoFit/>
          </a:bodyPr>
          <a:lstStyle/>
          <a:p>
            <a:pPr algn="l">
              <a:lnSpc>
                <a:spcPts val="6387"/>
              </a:lnSpc>
            </a:pPr>
            <a:r>
              <a:rPr lang="en-US" sz="4802" b="true">
                <a:solidFill>
                  <a:srgbClr val="4A2D0A"/>
                </a:solidFill>
                <a:latin typeface="Monterchi Sans Bold"/>
                <a:ea typeface="Monterchi Sans Bold"/>
                <a:cs typeface="Monterchi Sans Bold"/>
                <a:sym typeface="Monterchi Sans Bold"/>
              </a:rPr>
              <a:t>The Barber</a:t>
            </a:r>
          </a:p>
        </p:txBody>
      </p:sp>
      <p:sp>
        <p:nvSpPr>
          <p:cNvPr name="TextBox 15" id="15"/>
          <p:cNvSpPr txBox="true"/>
          <p:nvPr/>
        </p:nvSpPr>
        <p:spPr>
          <a:xfrm rot="0">
            <a:off x="7683508" y="8562667"/>
            <a:ext cx="6316461" cy="777955"/>
          </a:xfrm>
          <a:prstGeom prst="rect">
            <a:avLst/>
          </a:prstGeom>
        </p:spPr>
        <p:txBody>
          <a:bodyPr anchor="t" rtlCol="false" tIns="0" lIns="0" bIns="0" rIns="0">
            <a:spAutoFit/>
          </a:bodyPr>
          <a:lstStyle/>
          <a:p>
            <a:pPr algn="l">
              <a:lnSpc>
                <a:spcPts val="6387"/>
              </a:lnSpc>
            </a:pPr>
            <a:r>
              <a:rPr lang="en-US" sz="4802" b="true">
                <a:solidFill>
                  <a:srgbClr val="4A2D0A"/>
                </a:solidFill>
                <a:latin typeface="Monterchi Sans Bold"/>
                <a:ea typeface="Monterchi Sans Bold"/>
                <a:cs typeface="Monterchi Sans Bold"/>
                <a:sym typeface="Monterchi Sans Bold"/>
              </a:rPr>
              <a:t>Conclusion and Questions</a:t>
            </a:r>
          </a:p>
        </p:txBody>
      </p:sp>
      <p:grpSp>
        <p:nvGrpSpPr>
          <p:cNvPr name="Group 16" id="16"/>
          <p:cNvGrpSpPr/>
          <p:nvPr/>
        </p:nvGrpSpPr>
        <p:grpSpPr>
          <a:xfrm rot="10284092">
            <a:off x="12816502" y="2639955"/>
            <a:ext cx="3556947" cy="3482543"/>
            <a:chOff x="0" y="0"/>
            <a:chExt cx="4742596" cy="4643390"/>
          </a:xfrm>
        </p:grpSpPr>
        <p:sp>
          <p:nvSpPr>
            <p:cNvPr name="Freeform 17" id="17"/>
            <p:cNvSpPr/>
            <p:nvPr/>
          </p:nvSpPr>
          <p:spPr>
            <a:xfrm flipH="false" flipV="false" rot="-3636955">
              <a:off x="713630" y="533730"/>
              <a:ext cx="3315336" cy="3575930"/>
            </a:xfrm>
            <a:custGeom>
              <a:avLst/>
              <a:gdLst/>
              <a:ahLst/>
              <a:cxnLst/>
              <a:rect r="r" b="b" t="t" l="l"/>
              <a:pathLst>
                <a:path h="3575930" w="3315336">
                  <a:moveTo>
                    <a:pt x="0" y="0"/>
                  </a:moveTo>
                  <a:lnTo>
                    <a:pt x="3315336" y="0"/>
                  </a:lnTo>
                  <a:lnTo>
                    <a:pt x="3315336" y="3575930"/>
                  </a:lnTo>
                  <a:lnTo>
                    <a:pt x="0" y="3575930"/>
                  </a:lnTo>
                  <a:lnTo>
                    <a:pt x="0" y="0"/>
                  </a:lnTo>
                  <a:close/>
                </a:path>
              </a:pathLst>
            </a:custGeom>
            <a:blipFill>
              <a:blip r:embed="rId7"/>
              <a:stretch>
                <a:fillRect l="0" t="0" r="0" b="0"/>
              </a:stretch>
            </a:blipFill>
          </p:spPr>
        </p:sp>
        <p:sp>
          <p:nvSpPr>
            <p:cNvPr name="Freeform 18" id="18"/>
            <p:cNvSpPr/>
            <p:nvPr/>
          </p:nvSpPr>
          <p:spPr>
            <a:xfrm flipH="false" flipV="false" rot="0">
              <a:off x="984716" y="1172521"/>
              <a:ext cx="2427900" cy="2437039"/>
            </a:xfrm>
            <a:custGeom>
              <a:avLst/>
              <a:gdLst/>
              <a:ahLst/>
              <a:cxnLst/>
              <a:rect r="r" b="b" t="t" l="l"/>
              <a:pathLst>
                <a:path h="2437039" w="2427900">
                  <a:moveTo>
                    <a:pt x="0" y="0"/>
                  </a:moveTo>
                  <a:lnTo>
                    <a:pt x="2427899" y="0"/>
                  </a:lnTo>
                  <a:lnTo>
                    <a:pt x="2427899" y="2437039"/>
                  </a:lnTo>
                  <a:lnTo>
                    <a:pt x="0" y="24370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410886" y="1785524"/>
              <a:ext cx="2836396" cy="1421743"/>
            </a:xfrm>
            <a:custGeom>
              <a:avLst/>
              <a:gdLst/>
              <a:ahLst/>
              <a:cxnLst/>
              <a:rect r="r" b="b" t="t" l="l"/>
              <a:pathLst>
                <a:path h="1421743" w="2836396">
                  <a:moveTo>
                    <a:pt x="0" y="0"/>
                  </a:moveTo>
                  <a:lnTo>
                    <a:pt x="2836396" y="0"/>
                  </a:lnTo>
                  <a:lnTo>
                    <a:pt x="2836396" y="1421744"/>
                  </a:lnTo>
                  <a:lnTo>
                    <a:pt x="0" y="14217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Tree>
  </p:cSld>
  <p:clrMapOvr>
    <a:masterClrMapping/>
  </p:clrMapOvr>
  <p:transition spd="med">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5" id="5"/>
          <p:cNvSpPr/>
          <p:nvPr/>
        </p:nvSpPr>
        <p:spPr>
          <a:xfrm flipH="false" flipV="false" rot="0">
            <a:off x="2836385" y="649745"/>
            <a:ext cx="12355869" cy="9278134"/>
          </a:xfrm>
          <a:custGeom>
            <a:avLst/>
            <a:gdLst/>
            <a:ahLst/>
            <a:cxnLst/>
            <a:rect r="r" b="b" t="t" l="l"/>
            <a:pathLst>
              <a:path h="9278134" w="12355869">
                <a:moveTo>
                  <a:pt x="0" y="0"/>
                </a:moveTo>
                <a:lnTo>
                  <a:pt x="12355869" y="0"/>
                </a:lnTo>
                <a:lnTo>
                  <a:pt x="12355869" y="9278134"/>
                </a:lnTo>
                <a:lnTo>
                  <a:pt x="0" y="92781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10800000">
            <a:off x="15521821" y="-1106493"/>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8" id="8"/>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589354" y="3913641"/>
            <a:ext cx="2608815" cy="554966"/>
          </a:xfrm>
          <a:custGeom>
            <a:avLst/>
            <a:gdLst/>
            <a:ahLst/>
            <a:cxnLst/>
            <a:rect r="r" b="b" t="t" l="l"/>
            <a:pathLst>
              <a:path h="554966" w="2608815">
                <a:moveTo>
                  <a:pt x="0" y="0"/>
                </a:moveTo>
                <a:lnTo>
                  <a:pt x="2608815" y="0"/>
                </a:lnTo>
                <a:lnTo>
                  <a:pt x="2608815" y="554966"/>
                </a:lnTo>
                <a:lnTo>
                  <a:pt x="0" y="5549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true" rot="-10800000">
            <a:off x="5816488" y="3913641"/>
            <a:ext cx="2625895" cy="558600"/>
          </a:xfrm>
          <a:custGeom>
            <a:avLst/>
            <a:gdLst/>
            <a:ahLst/>
            <a:cxnLst/>
            <a:rect r="r" b="b" t="t" l="l"/>
            <a:pathLst>
              <a:path h="558600" w="2625895">
                <a:moveTo>
                  <a:pt x="0" y="558600"/>
                </a:moveTo>
                <a:lnTo>
                  <a:pt x="2625896" y="558600"/>
                </a:lnTo>
                <a:lnTo>
                  <a:pt x="2625896" y="0"/>
                </a:lnTo>
                <a:lnTo>
                  <a:pt x="0" y="0"/>
                </a:lnTo>
                <a:lnTo>
                  <a:pt x="0" y="5586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314390">
            <a:off x="16053445" y="-1516125"/>
            <a:ext cx="2900762" cy="3009869"/>
          </a:xfrm>
          <a:custGeom>
            <a:avLst/>
            <a:gdLst/>
            <a:ahLst/>
            <a:cxnLst/>
            <a:rect r="r" b="b" t="t" l="l"/>
            <a:pathLst>
              <a:path h="3009869" w="2900762">
                <a:moveTo>
                  <a:pt x="0" y="0"/>
                </a:moveTo>
                <a:lnTo>
                  <a:pt x="2900762" y="0"/>
                </a:lnTo>
                <a:lnTo>
                  <a:pt x="2900762" y="3009869"/>
                </a:lnTo>
                <a:lnTo>
                  <a:pt x="0" y="3009869"/>
                </a:lnTo>
                <a:lnTo>
                  <a:pt x="0" y="0"/>
                </a:lnTo>
                <a:close/>
              </a:path>
            </a:pathLst>
          </a:custGeom>
          <a:blipFill>
            <a:blip r:embed="rId10"/>
            <a:stretch>
              <a:fillRect l="0" t="0" r="0" b="0"/>
            </a:stretch>
          </a:blipFill>
        </p:spPr>
      </p:sp>
      <p:sp>
        <p:nvSpPr>
          <p:cNvPr name="Freeform 12" id="12"/>
          <p:cNvSpPr/>
          <p:nvPr/>
        </p:nvSpPr>
        <p:spPr>
          <a:xfrm flipH="false" flipV="false" rot="10178534">
            <a:off x="-1200889" y="8586103"/>
            <a:ext cx="3535729" cy="3668720"/>
          </a:xfrm>
          <a:custGeom>
            <a:avLst/>
            <a:gdLst/>
            <a:ahLst/>
            <a:cxnLst/>
            <a:rect r="r" b="b" t="t" l="l"/>
            <a:pathLst>
              <a:path h="3668720" w="3535729">
                <a:moveTo>
                  <a:pt x="0" y="0"/>
                </a:moveTo>
                <a:lnTo>
                  <a:pt x="3535729" y="0"/>
                </a:lnTo>
                <a:lnTo>
                  <a:pt x="3535729" y="3668720"/>
                </a:lnTo>
                <a:lnTo>
                  <a:pt x="0" y="3668720"/>
                </a:lnTo>
                <a:lnTo>
                  <a:pt x="0" y="0"/>
                </a:lnTo>
                <a:close/>
              </a:path>
            </a:pathLst>
          </a:custGeom>
          <a:blipFill>
            <a:blip r:embed="rId10"/>
            <a:stretch>
              <a:fillRect l="0" t="0" r="0" b="0"/>
            </a:stretch>
          </a:blipFill>
        </p:spPr>
      </p:sp>
      <p:sp>
        <p:nvSpPr>
          <p:cNvPr name="Freeform 13" id="13"/>
          <p:cNvSpPr/>
          <p:nvPr/>
        </p:nvSpPr>
        <p:spPr>
          <a:xfrm flipH="false" flipV="false" rot="0">
            <a:off x="703325" y="5556929"/>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Freeform 14" id="14"/>
          <p:cNvSpPr/>
          <p:nvPr/>
        </p:nvSpPr>
        <p:spPr>
          <a:xfrm flipH="false" flipV="false" rot="0">
            <a:off x="1593312" y="6570249"/>
            <a:ext cx="1033001" cy="1078478"/>
          </a:xfrm>
          <a:custGeom>
            <a:avLst/>
            <a:gdLst/>
            <a:ahLst/>
            <a:cxnLst/>
            <a:rect r="r" b="b" t="t" l="l"/>
            <a:pathLst>
              <a:path h="1078478" w="1033001">
                <a:moveTo>
                  <a:pt x="0" y="0"/>
                </a:moveTo>
                <a:lnTo>
                  <a:pt x="1033002" y="0"/>
                </a:lnTo>
                <a:lnTo>
                  <a:pt x="1033002" y="1078478"/>
                </a:lnTo>
                <a:lnTo>
                  <a:pt x="0" y="107847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Freeform 15" id="15"/>
          <p:cNvSpPr/>
          <p:nvPr/>
        </p:nvSpPr>
        <p:spPr>
          <a:xfrm flipH="false" flipV="false" rot="0">
            <a:off x="15582779" y="2445233"/>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Freeform 16" id="16"/>
          <p:cNvSpPr/>
          <p:nvPr/>
        </p:nvSpPr>
        <p:spPr>
          <a:xfrm flipH="false" flipV="false" rot="0">
            <a:off x="15225217" y="3706668"/>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Freeform 17" id="17"/>
          <p:cNvSpPr/>
          <p:nvPr/>
        </p:nvSpPr>
        <p:spPr>
          <a:xfrm flipH="false" flipV="false" rot="-5400000">
            <a:off x="8660265" y="3898054"/>
            <a:ext cx="708108" cy="739282"/>
          </a:xfrm>
          <a:custGeom>
            <a:avLst/>
            <a:gdLst/>
            <a:ahLst/>
            <a:cxnLst/>
            <a:rect r="r" b="b" t="t" l="l"/>
            <a:pathLst>
              <a:path h="739282" w="708108">
                <a:moveTo>
                  <a:pt x="0" y="0"/>
                </a:moveTo>
                <a:lnTo>
                  <a:pt x="708108" y="0"/>
                </a:lnTo>
                <a:lnTo>
                  <a:pt x="708108" y="739282"/>
                </a:lnTo>
                <a:lnTo>
                  <a:pt x="0" y="739282"/>
                </a:lnTo>
                <a:lnTo>
                  <a:pt x="0" y="0"/>
                </a:lnTo>
                <a:close/>
              </a:path>
            </a:pathLst>
          </a:custGeom>
          <a:blipFill>
            <a:blip r:embed="rId13">
              <a:extLst>
                <a:ext uri="{96DAC541-7B7A-43D3-8B79-37D633B846F1}">
                  <asvg:svgBlip xmlns:asvg="http://schemas.microsoft.com/office/drawing/2016/SVG/main" r:embed="rId14"/>
                </a:ext>
              </a:extLst>
            </a:blip>
            <a:stretch>
              <a:fillRect l="-101042" t="-84932" r="0" b="-11017"/>
            </a:stretch>
          </a:blipFill>
        </p:spPr>
      </p:sp>
      <p:sp>
        <p:nvSpPr>
          <p:cNvPr name="Freeform 18" id="18"/>
          <p:cNvSpPr/>
          <p:nvPr/>
        </p:nvSpPr>
        <p:spPr>
          <a:xfrm flipH="false" flipV="false" rot="0">
            <a:off x="7072537" y="5379490"/>
            <a:ext cx="4142925" cy="4142925"/>
          </a:xfrm>
          <a:custGeom>
            <a:avLst/>
            <a:gdLst/>
            <a:ahLst/>
            <a:cxnLst/>
            <a:rect r="r" b="b" t="t" l="l"/>
            <a:pathLst>
              <a:path h="4142925" w="4142925">
                <a:moveTo>
                  <a:pt x="0" y="0"/>
                </a:moveTo>
                <a:lnTo>
                  <a:pt x="4142926" y="0"/>
                </a:lnTo>
                <a:lnTo>
                  <a:pt x="4142926" y="4142925"/>
                </a:lnTo>
                <a:lnTo>
                  <a:pt x="0" y="4142925"/>
                </a:lnTo>
                <a:lnTo>
                  <a:pt x="0" y="0"/>
                </a:lnTo>
                <a:close/>
              </a:path>
            </a:pathLst>
          </a:custGeom>
          <a:blipFill>
            <a:blip r:embed="rId15"/>
            <a:stretch>
              <a:fillRect l="0" t="0" r="0" b="0"/>
            </a:stretch>
          </a:blipFill>
        </p:spPr>
      </p:sp>
      <p:sp>
        <p:nvSpPr>
          <p:cNvPr name="TextBox 19" id="19"/>
          <p:cNvSpPr txBox="true"/>
          <p:nvPr/>
        </p:nvSpPr>
        <p:spPr>
          <a:xfrm rot="0">
            <a:off x="3022632" y="2287848"/>
            <a:ext cx="12169622" cy="1625793"/>
          </a:xfrm>
          <a:prstGeom prst="rect">
            <a:avLst/>
          </a:prstGeom>
        </p:spPr>
        <p:txBody>
          <a:bodyPr anchor="t" rtlCol="false" tIns="0" lIns="0" bIns="0" rIns="0">
            <a:spAutoFit/>
          </a:bodyPr>
          <a:lstStyle/>
          <a:p>
            <a:pPr algn="ctr">
              <a:lnSpc>
                <a:spcPts val="11978"/>
              </a:lnSpc>
            </a:pPr>
            <a:r>
              <a:rPr lang="en-US" sz="12222" b="true">
                <a:solidFill>
                  <a:srgbClr val="4A2D0A"/>
                </a:solidFill>
                <a:latin typeface="Obra Letra Bold"/>
                <a:ea typeface="Obra Letra Bold"/>
                <a:cs typeface="Obra Letra Bold"/>
                <a:sym typeface="Obra Letra Bold"/>
              </a:rPr>
              <a:t>Introduction</a:t>
            </a:r>
          </a:p>
        </p:txBody>
      </p:sp>
      <p:sp>
        <p:nvSpPr>
          <p:cNvPr name="TextBox 20" id="20"/>
          <p:cNvSpPr txBox="true"/>
          <p:nvPr/>
        </p:nvSpPr>
        <p:spPr>
          <a:xfrm rot="0">
            <a:off x="4840046" y="4798733"/>
            <a:ext cx="8348547" cy="580756"/>
          </a:xfrm>
          <a:prstGeom prst="rect">
            <a:avLst/>
          </a:prstGeom>
        </p:spPr>
        <p:txBody>
          <a:bodyPr anchor="t" rtlCol="false" tIns="0" lIns="0" bIns="0" rIns="0">
            <a:spAutoFit/>
          </a:bodyPr>
          <a:lstStyle/>
          <a:p>
            <a:pPr algn="ctr">
              <a:lnSpc>
                <a:spcPts val="4715"/>
              </a:lnSpc>
            </a:pPr>
            <a:r>
              <a:rPr lang="en-US" sz="3802" b="true">
                <a:solidFill>
                  <a:srgbClr val="5E4840"/>
                </a:solidFill>
                <a:latin typeface="Monterchi Sans Bold"/>
                <a:ea typeface="Monterchi Sans Bold"/>
                <a:cs typeface="Monterchi Sans Bold"/>
                <a:sym typeface="Monterchi Sans Bold"/>
              </a:rPr>
              <a:t>What Are Paradoxes?</a:t>
            </a:r>
          </a:p>
        </p:txBody>
      </p:sp>
      <p:sp>
        <p:nvSpPr>
          <p:cNvPr name="TextBox 21" id="21"/>
          <p:cNvSpPr txBox="true"/>
          <p:nvPr/>
        </p:nvSpPr>
        <p:spPr>
          <a:xfrm rot="0">
            <a:off x="245332" y="1333500"/>
            <a:ext cx="2956108" cy="2012568"/>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01</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5" id="5"/>
          <p:cNvSpPr/>
          <p:nvPr/>
        </p:nvSpPr>
        <p:spPr>
          <a:xfrm flipH="false" flipV="false" rot="0">
            <a:off x="2836385" y="649745"/>
            <a:ext cx="12355869" cy="9278134"/>
          </a:xfrm>
          <a:custGeom>
            <a:avLst/>
            <a:gdLst/>
            <a:ahLst/>
            <a:cxnLst/>
            <a:rect r="r" b="b" t="t" l="l"/>
            <a:pathLst>
              <a:path h="9278134" w="12355869">
                <a:moveTo>
                  <a:pt x="0" y="0"/>
                </a:moveTo>
                <a:lnTo>
                  <a:pt x="12355869" y="0"/>
                </a:lnTo>
                <a:lnTo>
                  <a:pt x="12355869" y="9278134"/>
                </a:lnTo>
                <a:lnTo>
                  <a:pt x="0" y="92781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10800000">
            <a:off x="15521821" y="-1106493"/>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8" id="8"/>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589354" y="3913641"/>
            <a:ext cx="2608815" cy="554966"/>
          </a:xfrm>
          <a:custGeom>
            <a:avLst/>
            <a:gdLst/>
            <a:ahLst/>
            <a:cxnLst/>
            <a:rect r="r" b="b" t="t" l="l"/>
            <a:pathLst>
              <a:path h="554966" w="2608815">
                <a:moveTo>
                  <a:pt x="0" y="0"/>
                </a:moveTo>
                <a:lnTo>
                  <a:pt x="2608815" y="0"/>
                </a:lnTo>
                <a:lnTo>
                  <a:pt x="2608815" y="554966"/>
                </a:lnTo>
                <a:lnTo>
                  <a:pt x="0" y="5549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true" rot="-10800000">
            <a:off x="5816488" y="3913641"/>
            <a:ext cx="2625895" cy="558600"/>
          </a:xfrm>
          <a:custGeom>
            <a:avLst/>
            <a:gdLst/>
            <a:ahLst/>
            <a:cxnLst/>
            <a:rect r="r" b="b" t="t" l="l"/>
            <a:pathLst>
              <a:path h="558600" w="2625895">
                <a:moveTo>
                  <a:pt x="0" y="558600"/>
                </a:moveTo>
                <a:lnTo>
                  <a:pt x="2625896" y="558600"/>
                </a:lnTo>
                <a:lnTo>
                  <a:pt x="2625896" y="0"/>
                </a:lnTo>
                <a:lnTo>
                  <a:pt x="0" y="0"/>
                </a:lnTo>
                <a:lnTo>
                  <a:pt x="0" y="5586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314390">
            <a:off x="16053445" y="-1516125"/>
            <a:ext cx="2900762" cy="3009869"/>
          </a:xfrm>
          <a:custGeom>
            <a:avLst/>
            <a:gdLst/>
            <a:ahLst/>
            <a:cxnLst/>
            <a:rect r="r" b="b" t="t" l="l"/>
            <a:pathLst>
              <a:path h="3009869" w="2900762">
                <a:moveTo>
                  <a:pt x="0" y="0"/>
                </a:moveTo>
                <a:lnTo>
                  <a:pt x="2900762" y="0"/>
                </a:lnTo>
                <a:lnTo>
                  <a:pt x="2900762" y="3009869"/>
                </a:lnTo>
                <a:lnTo>
                  <a:pt x="0" y="3009869"/>
                </a:lnTo>
                <a:lnTo>
                  <a:pt x="0" y="0"/>
                </a:lnTo>
                <a:close/>
              </a:path>
            </a:pathLst>
          </a:custGeom>
          <a:blipFill>
            <a:blip r:embed="rId10"/>
            <a:stretch>
              <a:fillRect l="0" t="0" r="0" b="0"/>
            </a:stretch>
          </a:blipFill>
        </p:spPr>
      </p:sp>
      <p:sp>
        <p:nvSpPr>
          <p:cNvPr name="Freeform 12" id="12"/>
          <p:cNvSpPr/>
          <p:nvPr/>
        </p:nvSpPr>
        <p:spPr>
          <a:xfrm flipH="false" flipV="false" rot="10178534">
            <a:off x="-1200889" y="8586103"/>
            <a:ext cx="3535729" cy="3668720"/>
          </a:xfrm>
          <a:custGeom>
            <a:avLst/>
            <a:gdLst/>
            <a:ahLst/>
            <a:cxnLst/>
            <a:rect r="r" b="b" t="t" l="l"/>
            <a:pathLst>
              <a:path h="3668720" w="3535729">
                <a:moveTo>
                  <a:pt x="0" y="0"/>
                </a:moveTo>
                <a:lnTo>
                  <a:pt x="3535729" y="0"/>
                </a:lnTo>
                <a:lnTo>
                  <a:pt x="3535729" y="3668720"/>
                </a:lnTo>
                <a:lnTo>
                  <a:pt x="0" y="3668720"/>
                </a:lnTo>
                <a:lnTo>
                  <a:pt x="0" y="0"/>
                </a:lnTo>
                <a:close/>
              </a:path>
            </a:pathLst>
          </a:custGeom>
          <a:blipFill>
            <a:blip r:embed="rId10"/>
            <a:stretch>
              <a:fillRect l="0" t="0" r="0" b="0"/>
            </a:stretch>
          </a:blipFill>
        </p:spPr>
      </p:sp>
      <p:sp>
        <p:nvSpPr>
          <p:cNvPr name="Freeform 13" id="13"/>
          <p:cNvSpPr/>
          <p:nvPr/>
        </p:nvSpPr>
        <p:spPr>
          <a:xfrm flipH="false" flipV="false" rot="0">
            <a:off x="703325" y="5556929"/>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Freeform 14" id="14"/>
          <p:cNvSpPr/>
          <p:nvPr/>
        </p:nvSpPr>
        <p:spPr>
          <a:xfrm flipH="false" flipV="false" rot="0">
            <a:off x="1593312" y="6570249"/>
            <a:ext cx="1033001" cy="1078478"/>
          </a:xfrm>
          <a:custGeom>
            <a:avLst/>
            <a:gdLst/>
            <a:ahLst/>
            <a:cxnLst/>
            <a:rect r="r" b="b" t="t" l="l"/>
            <a:pathLst>
              <a:path h="1078478" w="1033001">
                <a:moveTo>
                  <a:pt x="0" y="0"/>
                </a:moveTo>
                <a:lnTo>
                  <a:pt x="1033002" y="0"/>
                </a:lnTo>
                <a:lnTo>
                  <a:pt x="1033002" y="1078478"/>
                </a:lnTo>
                <a:lnTo>
                  <a:pt x="0" y="107847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Freeform 15" id="15"/>
          <p:cNvSpPr/>
          <p:nvPr/>
        </p:nvSpPr>
        <p:spPr>
          <a:xfrm flipH="false" flipV="false" rot="0">
            <a:off x="15582779" y="2445233"/>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Freeform 16" id="16"/>
          <p:cNvSpPr/>
          <p:nvPr/>
        </p:nvSpPr>
        <p:spPr>
          <a:xfrm flipH="false" flipV="false" rot="0">
            <a:off x="15225217" y="3706668"/>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Freeform 17" id="17"/>
          <p:cNvSpPr/>
          <p:nvPr/>
        </p:nvSpPr>
        <p:spPr>
          <a:xfrm flipH="false" flipV="false" rot="-5400000">
            <a:off x="8660265" y="3898054"/>
            <a:ext cx="708108" cy="739282"/>
          </a:xfrm>
          <a:custGeom>
            <a:avLst/>
            <a:gdLst/>
            <a:ahLst/>
            <a:cxnLst/>
            <a:rect r="r" b="b" t="t" l="l"/>
            <a:pathLst>
              <a:path h="739282" w="708108">
                <a:moveTo>
                  <a:pt x="0" y="0"/>
                </a:moveTo>
                <a:lnTo>
                  <a:pt x="708108" y="0"/>
                </a:lnTo>
                <a:lnTo>
                  <a:pt x="708108" y="739282"/>
                </a:lnTo>
                <a:lnTo>
                  <a:pt x="0" y="739282"/>
                </a:lnTo>
                <a:lnTo>
                  <a:pt x="0" y="0"/>
                </a:lnTo>
                <a:close/>
              </a:path>
            </a:pathLst>
          </a:custGeom>
          <a:blipFill>
            <a:blip r:embed="rId13">
              <a:extLst>
                <a:ext uri="{96DAC541-7B7A-43D3-8B79-37D633B846F1}">
                  <asvg:svgBlip xmlns:asvg="http://schemas.microsoft.com/office/drawing/2016/SVG/main" r:embed="rId14"/>
                </a:ext>
              </a:extLst>
            </a:blip>
            <a:stretch>
              <a:fillRect l="-101042" t="-84932" r="0" b="-11017"/>
            </a:stretch>
          </a:blipFill>
        </p:spPr>
      </p:sp>
      <p:sp>
        <p:nvSpPr>
          <p:cNvPr name="Freeform 18" id="18"/>
          <p:cNvSpPr/>
          <p:nvPr/>
        </p:nvSpPr>
        <p:spPr>
          <a:xfrm flipH="false" flipV="false" rot="0">
            <a:off x="5986436" y="5979779"/>
            <a:ext cx="1978771" cy="1955762"/>
          </a:xfrm>
          <a:custGeom>
            <a:avLst/>
            <a:gdLst/>
            <a:ahLst/>
            <a:cxnLst/>
            <a:rect r="r" b="b" t="t" l="l"/>
            <a:pathLst>
              <a:path h="1955762" w="1978771">
                <a:moveTo>
                  <a:pt x="0" y="0"/>
                </a:moveTo>
                <a:lnTo>
                  <a:pt x="1978771" y="0"/>
                </a:lnTo>
                <a:lnTo>
                  <a:pt x="1978771" y="1955762"/>
                </a:lnTo>
                <a:lnTo>
                  <a:pt x="0" y="1955762"/>
                </a:lnTo>
                <a:lnTo>
                  <a:pt x="0" y="0"/>
                </a:lnTo>
                <a:close/>
              </a:path>
            </a:pathLst>
          </a:custGeom>
          <a:blipFill>
            <a:blip r:embed="rId15"/>
            <a:stretch>
              <a:fillRect l="-137676" t="-128355" r="-7676" b="-19884"/>
            </a:stretch>
          </a:blipFill>
        </p:spPr>
      </p:sp>
      <p:sp>
        <p:nvSpPr>
          <p:cNvPr name="Freeform 19" id="19"/>
          <p:cNvSpPr/>
          <p:nvPr/>
        </p:nvSpPr>
        <p:spPr>
          <a:xfrm flipH="false" flipV="false" rot="1700237">
            <a:off x="7724031" y="6120832"/>
            <a:ext cx="1841295" cy="1465521"/>
          </a:xfrm>
          <a:custGeom>
            <a:avLst/>
            <a:gdLst/>
            <a:ahLst/>
            <a:cxnLst/>
            <a:rect r="r" b="b" t="t" l="l"/>
            <a:pathLst>
              <a:path h="1465521" w="1841295">
                <a:moveTo>
                  <a:pt x="0" y="0"/>
                </a:moveTo>
                <a:lnTo>
                  <a:pt x="1841295" y="0"/>
                </a:lnTo>
                <a:lnTo>
                  <a:pt x="1841295" y="1465521"/>
                </a:lnTo>
                <a:lnTo>
                  <a:pt x="0" y="1465521"/>
                </a:lnTo>
                <a:lnTo>
                  <a:pt x="0" y="0"/>
                </a:lnTo>
                <a:close/>
              </a:path>
            </a:pathLst>
          </a:custGeom>
          <a:blipFill>
            <a:blip r:embed="rId16"/>
            <a:stretch>
              <a:fillRect l="-100705" t="-22187" r="-14604" b="-148329"/>
            </a:stretch>
          </a:blipFill>
        </p:spPr>
      </p:sp>
      <p:sp>
        <p:nvSpPr>
          <p:cNvPr name="Freeform 20" id="20"/>
          <p:cNvSpPr/>
          <p:nvPr/>
        </p:nvSpPr>
        <p:spPr>
          <a:xfrm flipH="false" flipV="false" rot="-2785449">
            <a:off x="8746808" y="7297431"/>
            <a:ext cx="2318466" cy="1276220"/>
          </a:xfrm>
          <a:custGeom>
            <a:avLst/>
            <a:gdLst/>
            <a:ahLst/>
            <a:cxnLst/>
            <a:rect r="r" b="b" t="t" l="l"/>
            <a:pathLst>
              <a:path h="1276220" w="2318466">
                <a:moveTo>
                  <a:pt x="0" y="0"/>
                </a:moveTo>
                <a:lnTo>
                  <a:pt x="2318466" y="0"/>
                </a:lnTo>
                <a:lnTo>
                  <a:pt x="2318466" y="1276220"/>
                </a:lnTo>
                <a:lnTo>
                  <a:pt x="0" y="1276220"/>
                </a:lnTo>
                <a:lnTo>
                  <a:pt x="0" y="0"/>
                </a:lnTo>
                <a:close/>
              </a:path>
            </a:pathLst>
          </a:custGeom>
          <a:blipFill>
            <a:blip r:embed="rId17"/>
            <a:stretch>
              <a:fillRect l="-12295" t="-201836" r="-81286" b="-49836"/>
            </a:stretch>
          </a:blipFill>
        </p:spPr>
      </p:sp>
      <p:sp>
        <p:nvSpPr>
          <p:cNvPr name="Freeform 21" id="21"/>
          <p:cNvSpPr/>
          <p:nvPr/>
        </p:nvSpPr>
        <p:spPr>
          <a:xfrm flipH="false" flipV="false" rot="0">
            <a:off x="9802816" y="5568007"/>
            <a:ext cx="1600768" cy="1541481"/>
          </a:xfrm>
          <a:custGeom>
            <a:avLst/>
            <a:gdLst/>
            <a:ahLst/>
            <a:cxnLst/>
            <a:rect r="r" b="b" t="t" l="l"/>
            <a:pathLst>
              <a:path h="1541481" w="1600768">
                <a:moveTo>
                  <a:pt x="0" y="0"/>
                </a:moveTo>
                <a:lnTo>
                  <a:pt x="1600769" y="0"/>
                </a:lnTo>
                <a:lnTo>
                  <a:pt x="1600769" y="1541481"/>
                </a:lnTo>
                <a:lnTo>
                  <a:pt x="0" y="1541481"/>
                </a:lnTo>
                <a:lnTo>
                  <a:pt x="0" y="0"/>
                </a:lnTo>
                <a:close/>
              </a:path>
            </a:pathLst>
          </a:custGeom>
          <a:blipFill>
            <a:blip r:embed="rId18"/>
            <a:stretch>
              <a:fillRect l="-20330" t="-29317" r="-140168" b="-141200"/>
            </a:stretch>
          </a:blipFill>
        </p:spPr>
      </p:sp>
      <p:sp>
        <p:nvSpPr>
          <p:cNvPr name="Freeform 22" id="22"/>
          <p:cNvSpPr/>
          <p:nvPr/>
        </p:nvSpPr>
        <p:spPr>
          <a:xfrm flipH="false" flipV="false" rot="0">
            <a:off x="5610424" y="5282476"/>
            <a:ext cx="7067152" cy="4220678"/>
          </a:xfrm>
          <a:custGeom>
            <a:avLst/>
            <a:gdLst/>
            <a:ahLst/>
            <a:cxnLst/>
            <a:rect r="r" b="b" t="t" l="l"/>
            <a:pathLst>
              <a:path h="4220678" w="7067152">
                <a:moveTo>
                  <a:pt x="0" y="0"/>
                </a:moveTo>
                <a:lnTo>
                  <a:pt x="7067152" y="0"/>
                </a:lnTo>
                <a:lnTo>
                  <a:pt x="7067152" y="4220678"/>
                </a:lnTo>
                <a:lnTo>
                  <a:pt x="0" y="4220678"/>
                </a:lnTo>
                <a:lnTo>
                  <a:pt x="0" y="0"/>
                </a:lnTo>
                <a:close/>
              </a:path>
            </a:pathLst>
          </a:custGeom>
          <a:blipFill>
            <a:blip r:embed="rId19"/>
            <a:stretch>
              <a:fillRect l="0" t="-25344" r="0" b="-42096"/>
            </a:stretch>
          </a:blipFill>
        </p:spPr>
      </p:sp>
      <p:sp>
        <p:nvSpPr>
          <p:cNvPr name="TextBox 23" id="23"/>
          <p:cNvSpPr txBox="true"/>
          <p:nvPr/>
        </p:nvSpPr>
        <p:spPr>
          <a:xfrm rot="0">
            <a:off x="3022632" y="2287848"/>
            <a:ext cx="12169622" cy="1625793"/>
          </a:xfrm>
          <a:prstGeom prst="rect">
            <a:avLst/>
          </a:prstGeom>
        </p:spPr>
        <p:txBody>
          <a:bodyPr anchor="t" rtlCol="false" tIns="0" lIns="0" bIns="0" rIns="0">
            <a:spAutoFit/>
          </a:bodyPr>
          <a:lstStyle/>
          <a:p>
            <a:pPr algn="ctr">
              <a:lnSpc>
                <a:spcPts val="11978"/>
              </a:lnSpc>
            </a:pPr>
            <a:r>
              <a:rPr lang="en-US" sz="12222" b="true">
                <a:solidFill>
                  <a:srgbClr val="4A2D0A"/>
                </a:solidFill>
                <a:latin typeface="Obra Letra Bold"/>
                <a:ea typeface="Obra Letra Bold"/>
                <a:cs typeface="Obra Letra Bold"/>
                <a:sym typeface="Obra Letra Bold"/>
              </a:rPr>
              <a:t>Introduction</a:t>
            </a:r>
          </a:p>
        </p:txBody>
      </p:sp>
      <p:sp>
        <p:nvSpPr>
          <p:cNvPr name="TextBox 24" id="24"/>
          <p:cNvSpPr txBox="true"/>
          <p:nvPr/>
        </p:nvSpPr>
        <p:spPr>
          <a:xfrm rot="0">
            <a:off x="4840046" y="4798733"/>
            <a:ext cx="8348547" cy="580756"/>
          </a:xfrm>
          <a:prstGeom prst="rect">
            <a:avLst/>
          </a:prstGeom>
        </p:spPr>
        <p:txBody>
          <a:bodyPr anchor="t" rtlCol="false" tIns="0" lIns="0" bIns="0" rIns="0">
            <a:spAutoFit/>
          </a:bodyPr>
          <a:lstStyle/>
          <a:p>
            <a:pPr algn="ctr">
              <a:lnSpc>
                <a:spcPts val="4715"/>
              </a:lnSpc>
            </a:pPr>
            <a:r>
              <a:rPr lang="en-US" sz="3802" b="true">
                <a:solidFill>
                  <a:srgbClr val="5E4840"/>
                </a:solidFill>
                <a:latin typeface="Monterchi Sans Bold"/>
                <a:ea typeface="Monterchi Sans Bold"/>
                <a:cs typeface="Monterchi Sans Bold"/>
                <a:sym typeface="Monterchi Sans Bold"/>
              </a:rPr>
              <a:t>Paradox Of Heap</a:t>
            </a:r>
          </a:p>
        </p:txBody>
      </p:sp>
      <p:sp>
        <p:nvSpPr>
          <p:cNvPr name="TextBox 25" id="25"/>
          <p:cNvSpPr txBox="true"/>
          <p:nvPr/>
        </p:nvSpPr>
        <p:spPr>
          <a:xfrm rot="0">
            <a:off x="245332" y="1333500"/>
            <a:ext cx="2956108" cy="2016378"/>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01</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5" id="5"/>
          <p:cNvSpPr/>
          <p:nvPr/>
        </p:nvSpPr>
        <p:spPr>
          <a:xfrm flipH="false" flipV="false" rot="0">
            <a:off x="2836385" y="649745"/>
            <a:ext cx="12355869" cy="9278134"/>
          </a:xfrm>
          <a:custGeom>
            <a:avLst/>
            <a:gdLst/>
            <a:ahLst/>
            <a:cxnLst/>
            <a:rect r="r" b="b" t="t" l="l"/>
            <a:pathLst>
              <a:path h="9278134" w="12355869">
                <a:moveTo>
                  <a:pt x="0" y="0"/>
                </a:moveTo>
                <a:lnTo>
                  <a:pt x="12355869" y="0"/>
                </a:lnTo>
                <a:lnTo>
                  <a:pt x="12355869" y="9278134"/>
                </a:lnTo>
                <a:lnTo>
                  <a:pt x="0" y="92781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10800000">
            <a:off x="15521821" y="-1106493"/>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8" id="8"/>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589354" y="3913641"/>
            <a:ext cx="2608815" cy="554966"/>
          </a:xfrm>
          <a:custGeom>
            <a:avLst/>
            <a:gdLst/>
            <a:ahLst/>
            <a:cxnLst/>
            <a:rect r="r" b="b" t="t" l="l"/>
            <a:pathLst>
              <a:path h="554966" w="2608815">
                <a:moveTo>
                  <a:pt x="0" y="0"/>
                </a:moveTo>
                <a:lnTo>
                  <a:pt x="2608815" y="0"/>
                </a:lnTo>
                <a:lnTo>
                  <a:pt x="2608815" y="554966"/>
                </a:lnTo>
                <a:lnTo>
                  <a:pt x="0" y="5549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true" rot="-10800000">
            <a:off x="5816488" y="3913641"/>
            <a:ext cx="2625895" cy="558600"/>
          </a:xfrm>
          <a:custGeom>
            <a:avLst/>
            <a:gdLst/>
            <a:ahLst/>
            <a:cxnLst/>
            <a:rect r="r" b="b" t="t" l="l"/>
            <a:pathLst>
              <a:path h="558600" w="2625895">
                <a:moveTo>
                  <a:pt x="0" y="558600"/>
                </a:moveTo>
                <a:lnTo>
                  <a:pt x="2625896" y="558600"/>
                </a:lnTo>
                <a:lnTo>
                  <a:pt x="2625896" y="0"/>
                </a:lnTo>
                <a:lnTo>
                  <a:pt x="0" y="0"/>
                </a:lnTo>
                <a:lnTo>
                  <a:pt x="0" y="5586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314390">
            <a:off x="16053445" y="-1516125"/>
            <a:ext cx="2900762" cy="3009869"/>
          </a:xfrm>
          <a:custGeom>
            <a:avLst/>
            <a:gdLst/>
            <a:ahLst/>
            <a:cxnLst/>
            <a:rect r="r" b="b" t="t" l="l"/>
            <a:pathLst>
              <a:path h="3009869" w="2900762">
                <a:moveTo>
                  <a:pt x="0" y="0"/>
                </a:moveTo>
                <a:lnTo>
                  <a:pt x="2900762" y="0"/>
                </a:lnTo>
                <a:lnTo>
                  <a:pt x="2900762" y="3009869"/>
                </a:lnTo>
                <a:lnTo>
                  <a:pt x="0" y="3009869"/>
                </a:lnTo>
                <a:lnTo>
                  <a:pt x="0" y="0"/>
                </a:lnTo>
                <a:close/>
              </a:path>
            </a:pathLst>
          </a:custGeom>
          <a:blipFill>
            <a:blip r:embed="rId10"/>
            <a:stretch>
              <a:fillRect l="0" t="0" r="0" b="0"/>
            </a:stretch>
          </a:blipFill>
        </p:spPr>
      </p:sp>
      <p:sp>
        <p:nvSpPr>
          <p:cNvPr name="Freeform 12" id="12"/>
          <p:cNvSpPr/>
          <p:nvPr/>
        </p:nvSpPr>
        <p:spPr>
          <a:xfrm flipH="false" flipV="false" rot="10178534">
            <a:off x="-1200889" y="8586103"/>
            <a:ext cx="3535729" cy="3668720"/>
          </a:xfrm>
          <a:custGeom>
            <a:avLst/>
            <a:gdLst/>
            <a:ahLst/>
            <a:cxnLst/>
            <a:rect r="r" b="b" t="t" l="l"/>
            <a:pathLst>
              <a:path h="3668720" w="3535729">
                <a:moveTo>
                  <a:pt x="0" y="0"/>
                </a:moveTo>
                <a:lnTo>
                  <a:pt x="3535729" y="0"/>
                </a:lnTo>
                <a:lnTo>
                  <a:pt x="3535729" y="3668720"/>
                </a:lnTo>
                <a:lnTo>
                  <a:pt x="0" y="3668720"/>
                </a:lnTo>
                <a:lnTo>
                  <a:pt x="0" y="0"/>
                </a:lnTo>
                <a:close/>
              </a:path>
            </a:pathLst>
          </a:custGeom>
          <a:blipFill>
            <a:blip r:embed="rId10"/>
            <a:stretch>
              <a:fillRect l="0" t="0" r="0" b="0"/>
            </a:stretch>
          </a:blipFill>
        </p:spPr>
      </p:sp>
      <p:sp>
        <p:nvSpPr>
          <p:cNvPr name="Freeform 13" id="13"/>
          <p:cNvSpPr/>
          <p:nvPr/>
        </p:nvSpPr>
        <p:spPr>
          <a:xfrm flipH="false" flipV="false" rot="0">
            <a:off x="703325" y="5556929"/>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Freeform 14" id="14"/>
          <p:cNvSpPr/>
          <p:nvPr/>
        </p:nvSpPr>
        <p:spPr>
          <a:xfrm flipH="false" flipV="false" rot="0">
            <a:off x="1593312" y="6570249"/>
            <a:ext cx="1033001" cy="1078478"/>
          </a:xfrm>
          <a:custGeom>
            <a:avLst/>
            <a:gdLst/>
            <a:ahLst/>
            <a:cxnLst/>
            <a:rect r="r" b="b" t="t" l="l"/>
            <a:pathLst>
              <a:path h="1078478" w="1033001">
                <a:moveTo>
                  <a:pt x="0" y="0"/>
                </a:moveTo>
                <a:lnTo>
                  <a:pt x="1033002" y="0"/>
                </a:lnTo>
                <a:lnTo>
                  <a:pt x="1033002" y="1078478"/>
                </a:lnTo>
                <a:lnTo>
                  <a:pt x="0" y="107847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Freeform 15" id="15"/>
          <p:cNvSpPr/>
          <p:nvPr/>
        </p:nvSpPr>
        <p:spPr>
          <a:xfrm flipH="false" flipV="false" rot="0">
            <a:off x="15582779" y="2445233"/>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Freeform 16" id="16"/>
          <p:cNvSpPr/>
          <p:nvPr/>
        </p:nvSpPr>
        <p:spPr>
          <a:xfrm flipH="false" flipV="false" rot="0">
            <a:off x="15225217" y="3706668"/>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11">
              <a:extLst>
                <a:ext uri="{96DAC541-7B7A-43D3-8B79-37D633B846F1}">
                  <asvg:svgBlip xmlns:asvg="http://schemas.microsoft.com/office/drawing/2016/SVG/main" r:embed="rId12"/>
                </a:ext>
              </a:extLst>
            </a:blip>
            <a:stretch>
              <a:fillRect l="-101042" t="-84932" r="0" b="-11017"/>
            </a:stretch>
          </a:blipFill>
        </p:spPr>
      </p:sp>
      <p:sp>
        <p:nvSpPr>
          <p:cNvPr name="Freeform 17" id="17"/>
          <p:cNvSpPr/>
          <p:nvPr/>
        </p:nvSpPr>
        <p:spPr>
          <a:xfrm flipH="false" flipV="false" rot="-5400000">
            <a:off x="8660265" y="3898054"/>
            <a:ext cx="708108" cy="739282"/>
          </a:xfrm>
          <a:custGeom>
            <a:avLst/>
            <a:gdLst/>
            <a:ahLst/>
            <a:cxnLst/>
            <a:rect r="r" b="b" t="t" l="l"/>
            <a:pathLst>
              <a:path h="739282" w="708108">
                <a:moveTo>
                  <a:pt x="0" y="0"/>
                </a:moveTo>
                <a:lnTo>
                  <a:pt x="708108" y="0"/>
                </a:lnTo>
                <a:lnTo>
                  <a:pt x="708108" y="739282"/>
                </a:lnTo>
                <a:lnTo>
                  <a:pt x="0" y="739282"/>
                </a:lnTo>
                <a:lnTo>
                  <a:pt x="0" y="0"/>
                </a:lnTo>
                <a:close/>
              </a:path>
            </a:pathLst>
          </a:custGeom>
          <a:blipFill>
            <a:blip r:embed="rId13">
              <a:extLst>
                <a:ext uri="{96DAC541-7B7A-43D3-8B79-37D633B846F1}">
                  <asvg:svgBlip xmlns:asvg="http://schemas.microsoft.com/office/drawing/2016/SVG/main" r:embed="rId14"/>
                </a:ext>
              </a:extLst>
            </a:blip>
            <a:stretch>
              <a:fillRect l="-101042" t="-84932" r="0" b="-11017"/>
            </a:stretch>
          </a:blipFill>
        </p:spPr>
      </p:sp>
      <p:sp>
        <p:nvSpPr>
          <p:cNvPr name="Freeform 18" id="18"/>
          <p:cNvSpPr/>
          <p:nvPr/>
        </p:nvSpPr>
        <p:spPr>
          <a:xfrm flipH="false" flipV="false" rot="0">
            <a:off x="4886165" y="5499787"/>
            <a:ext cx="3758513" cy="3758513"/>
          </a:xfrm>
          <a:custGeom>
            <a:avLst/>
            <a:gdLst/>
            <a:ahLst/>
            <a:cxnLst/>
            <a:rect r="r" b="b" t="t" l="l"/>
            <a:pathLst>
              <a:path h="3758513" w="3758513">
                <a:moveTo>
                  <a:pt x="0" y="0"/>
                </a:moveTo>
                <a:lnTo>
                  <a:pt x="3758513" y="0"/>
                </a:lnTo>
                <a:lnTo>
                  <a:pt x="3758513" y="3758513"/>
                </a:lnTo>
                <a:lnTo>
                  <a:pt x="0" y="3758513"/>
                </a:lnTo>
                <a:lnTo>
                  <a:pt x="0" y="0"/>
                </a:lnTo>
                <a:close/>
              </a:path>
            </a:pathLst>
          </a:custGeom>
          <a:blipFill>
            <a:blip r:embed="rId15"/>
            <a:stretch>
              <a:fillRect l="0" t="0" r="0" b="0"/>
            </a:stretch>
          </a:blipFill>
        </p:spPr>
      </p:sp>
      <p:grpSp>
        <p:nvGrpSpPr>
          <p:cNvPr name="Group 19" id="19"/>
          <p:cNvGrpSpPr/>
          <p:nvPr/>
        </p:nvGrpSpPr>
        <p:grpSpPr>
          <a:xfrm rot="0">
            <a:off x="7135345" y="4472241"/>
            <a:ext cx="1509334" cy="1182613"/>
            <a:chOff x="0" y="0"/>
            <a:chExt cx="867243" cy="679513"/>
          </a:xfrm>
        </p:grpSpPr>
        <p:sp>
          <p:nvSpPr>
            <p:cNvPr name="Freeform 20" id="20"/>
            <p:cNvSpPr/>
            <p:nvPr/>
          </p:nvSpPr>
          <p:spPr>
            <a:xfrm flipH="false" flipV="false" rot="0">
              <a:off x="0" y="0"/>
              <a:ext cx="867254" cy="679514"/>
            </a:xfrm>
            <a:custGeom>
              <a:avLst/>
              <a:gdLst/>
              <a:ahLst/>
              <a:cxnLst/>
              <a:rect r="r" b="b" t="t" l="l"/>
              <a:pathLst>
                <a:path h="679514" w="867254">
                  <a:moveTo>
                    <a:pt x="583886" y="0"/>
                  </a:moveTo>
                  <a:lnTo>
                    <a:pt x="282407" y="0"/>
                  </a:lnTo>
                  <a:cubicBezTo>
                    <a:pt x="126426" y="0"/>
                    <a:pt x="0" y="123512"/>
                    <a:pt x="0" y="258620"/>
                  </a:cubicBezTo>
                  <a:cubicBezTo>
                    <a:pt x="0" y="354482"/>
                    <a:pt x="66279" y="449623"/>
                    <a:pt x="162037" y="493765"/>
                  </a:cubicBezTo>
                  <a:lnTo>
                    <a:pt x="162037" y="679514"/>
                  </a:lnTo>
                  <a:lnTo>
                    <a:pt x="353844" y="520046"/>
                  </a:lnTo>
                  <a:lnTo>
                    <a:pt x="583886" y="520046"/>
                  </a:lnTo>
                  <a:cubicBezTo>
                    <a:pt x="740805" y="520046"/>
                    <a:pt x="867243" y="396533"/>
                    <a:pt x="867243" y="258615"/>
                  </a:cubicBezTo>
                  <a:cubicBezTo>
                    <a:pt x="867254" y="123512"/>
                    <a:pt x="740805" y="0"/>
                    <a:pt x="583886" y="0"/>
                  </a:cubicBezTo>
                  <a:close/>
                </a:path>
              </a:pathLst>
            </a:custGeom>
            <a:solidFill>
              <a:srgbClr val="4A2D0A"/>
            </a:solidFill>
          </p:spPr>
        </p:sp>
        <p:sp>
          <p:nvSpPr>
            <p:cNvPr name="TextBox 21" id="21"/>
            <p:cNvSpPr txBox="true"/>
            <p:nvPr/>
          </p:nvSpPr>
          <p:spPr>
            <a:xfrm>
              <a:off x="0" y="0"/>
              <a:ext cx="867243" cy="489013"/>
            </a:xfrm>
            <a:prstGeom prst="rect">
              <a:avLst/>
            </a:prstGeom>
          </p:spPr>
          <p:txBody>
            <a:bodyPr anchor="ctr" rtlCol="false" tIns="50800" lIns="50800" bIns="50800" rIns="50800"/>
            <a:lstStyle/>
            <a:p>
              <a:pPr algn="ctr">
                <a:lnSpc>
                  <a:spcPts val="2659"/>
                </a:lnSpc>
                <a:spcBef>
                  <a:spcPct val="0"/>
                </a:spcBef>
              </a:pPr>
              <a:r>
                <a:rPr lang="en-US" sz="1899">
                  <a:solidFill>
                    <a:srgbClr val="FFFFFF"/>
                  </a:solidFill>
                  <a:latin typeface="Canva Sans"/>
                  <a:ea typeface="Canva Sans"/>
                  <a:cs typeface="Canva Sans"/>
                  <a:sym typeface="Canva Sans"/>
                </a:rPr>
                <a:t>Heap</a:t>
              </a:r>
            </a:p>
          </p:txBody>
        </p:sp>
      </p:grpSp>
      <p:sp>
        <p:nvSpPr>
          <p:cNvPr name="TextBox 22" id="22"/>
          <p:cNvSpPr txBox="true"/>
          <p:nvPr/>
        </p:nvSpPr>
        <p:spPr>
          <a:xfrm rot="0">
            <a:off x="3022632" y="2287848"/>
            <a:ext cx="12169622" cy="1625793"/>
          </a:xfrm>
          <a:prstGeom prst="rect">
            <a:avLst/>
          </a:prstGeom>
        </p:spPr>
        <p:txBody>
          <a:bodyPr anchor="t" rtlCol="false" tIns="0" lIns="0" bIns="0" rIns="0">
            <a:spAutoFit/>
          </a:bodyPr>
          <a:lstStyle/>
          <a:p>
            <a:pPr algn="ctr">
              <a:lnSpc>
                <a:spcPts val="11978"/>
              </a:lnSpc>
            </a:pPr>
            <a:r>
              <a:rPr lang="en-US" sz="12222" b="true">
                <a:solidFill>
                  <a:srgbClr val="4A2D0A"/>
                </a:solidFill>
                <a:latin typeface="Obra Letra Bold"/>
                <a:ea typeface="Obra Letra Bold"/>
                <a:cs typeface="Obra Letra Bold"/>
                <a:sym typeface="Obra Letra Bold"/>
              </a:rPr>
              <a:t>Introduction</a:t>
            </a:r>
          </a:p>
        </p:txBody>
      </p:sp>
      <p:sp>
        <p:nvSpPr>
          <p:cNvPr name="TextBox 23" id="23"/>
          <p:cNvSpPr txBox="true"/>
          <p:nvPr/>
        </p:nvSpPr>
        <p:spPr>
          <a:xfrm rot="0">
            <a:off x="245332" y="1333500"/>
            <a:ext cx="2956108" cy="2016378"/>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01</a:t>
            </a:r>
          </a:p>
        </p:txBody>
      </p:sp>
      <p:sp>
        <p:nvSpPr>
          <p:cNvPr name="Freeform 24" id="24"/>
          <p:cNvSpPr/>
          <p:nvPr/>
        </p:nvSpPr>
        <p:spPr>
          <a:xfrm flipH="false" flipV="false" rot="0">
            <a:off x="9720906" y="5499787"/>
            <a:ext cx="3758513" cy="3758513"/>
          </a:xfrm>
          <a:custGeom>
            <a:avLst/>
            <a:gdLst/>
            <a:ahLst/>
            <a:cxnLst/>
            <a:rect r="r" b="b" t="t" l="l"/>
            <a:pathLst>
              <a:path h="3758513" w="3758513">
                <a:moveTo>
                  <a:pt x="0" y="0"/>
                </a:moveTo>
                <a:lnTo>
                  <a:pt x="3758513" y="0"/>
                </a:lnTo>
                <a:lnTo>
                  <a:pt x="3758513" y="3758513"/>
                </a:lnTo>
                <a:lnTo>
                  <a:pt x="0" y="3758513"/>
                </a:lnTo>
                <a:lnTo>
                  <a:pt x="0" y="0"/>
                </a:lnTo>
                <a:close/>
              </a:path>
            </a:pathLst>
          </a:custGeom>
          <a:blipFill>
            <a:blip r:embed="rId15"/>
            <a:stretch>
              <a:fillRect l="0" t="0" r="0" b="0"/>
            </a:stretch>
          </a:blipFill>
        </p:spPr>
      </p:sp>
      <p:grpSp>
        <p:nvGrpSpPr>
          <p:cNvPr name="Group 25" id="25"/>
          <p:cNvGrpSpPr/>
          <p:nvPr/>
        </p:nvGrpSpPr>
        <p:grpSpPr>
          <a:xfrm rot="0">
            <a:off x="11765210" y="4468042"/>
            <a:ext cx="1509334" cy="1182613"/>
            <a:chOff x="0" y="0"/>
            <a:chExt cx="867243" cy="679513"/>
          </a:xfrm>
        </p:grpSpPr>
        <p:sp>
          <p:nvSpPr>
            <p:cNvPr name="Freeform 26" id="26"/>
            <p:cNvSpPr/>
            <p:nvPr/>
          </p:nvSpPr>
          <p:spPr>
            <a:xfrm flipH="false" flipV="false" rot="0">
              <a:off x="0" y="0"/>
              <a:ext cx="867254" cy="679514"/>
            </a:xfrm>
            <a:custGeom>
              <a:avLst/>
              <a:gdLst/>
              <a:ahLst/>
              <a:cxnLst/>
              <a:rect r="r" b="b" t="t" l="l"/>
              <a:pathLst>
                <a:path h="679514" w="867254">
                  <a:moveTo>
                    <a:pt x="583886" y="0"/>
                  </a:moveTo>
                  <a:lnTo>
                    <a:pt x="282407" y="0"/>
                  </a:lnTo>
                  <a:cubicBezTo>
                    <a:pt x="126426" y="0"/>
                    <a:pt x="0" y="123512"/>
                    <a:pt x="0" y="258620"/>
                  </a:cubicBezTo>
                  <a:cubicBezTo>
                    <a:pt x="0" y="354482"/>
                    <a:pt x="66279" y="449623"/>
                    <a:pt x="162037" y="493765"/>
                  </a:cubicBezTo>
                  <a:lnTo>
                    <a:pt x="162037" y="679514"/>
                  </a:lnTo>
                  <a:lnTo>
                    <a:pt x="353844" y="520046"/>
                  </a:lnTo>
                  <a:lnTo>
                    <a:pt x="583886" y="520046"/>
                  </a:lnTo>
                  <a:cubicBezTo>
                    <a:pt x="740805" y="520046"/>
                    <a:pt x="867243" y="396533"/>
                    <a:pt x="867243" y="258615"/>
                  </a:cubicBezTo>
                  <a:cubicBezTo>
                    <a:pt x="867254" y="123512"/>
                    <a:pt x="740805" y="0"/>
                    <a:pt x="583886" y="0"/>
                  </a:cubicBezTo>
                  <a:close/>
                </a:path>
              </a:pathLst>
            </a:custGeom>
            <a:solidFill>
              <a:srgbClr val="4A2D0A"/>
            </a:solidFill>
          </p:spPr>
        </p:sp>
        <p:sp>
          <p:nvSpPr>
            <p:cNvPr name="TextBox 27" id="27"/>
            <p:cNvSpPr txBox="true"/>
            <p:nvPr/>
          </p:nvSpPr>
          <p:spPr>
            <a:xfrm>
              <a:off x="0" y="0"/>
              <a:ext cx="867243" cy="489013"/>
            </a:xfrm>
            <a:prstGeom prst="rect">
              <a:avLst/>
            </a:prstGeom>
          </p:spPr>
          <p:txBody>
            <a:bodyPr anchor="ctr" rtlCol="false" tIns="50800" lIns="50800" bIns="50800" rIns="50800"/>
            <a:lstStyle/>
            <a:p>
              <a:pPr algn="ctr">
                <a:lnSpc>
                  <a:spcPts val="2659"/>
                </a:lnSpc>
                <a:spcBef>
                  <a:spcPct val="0"/>
                </a:spcBef>
              </a:pPr>
              <a:r>
                <a:rPr lang="en-US" sz="1899">
                  <a:solidFill>
                    <a:srgbClr val="FFFFFF"/>
                  </a:solidFill>
                  <a:latin typeface="Canva Sans"/>
                  <a:ea typeface="Canva Sans"/>
                  <a:cs typeface="Canva Sans"/>
                  <a:sym typeface="Canva Sans"/>
                </a:rPr>
                <a:t>Heap</a:t>
              </a:r>
            </a:p>
          </p:txBody>
        </p:sp>
      </p:gr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0">
            <a:off x="3281539" y="474424"/>
            <a:ext cx="11724923" cy="8783033"/>
          </a:xfrm>
          <a:custGeom>
            <a:avLst/>
            <a:gdLst/>
            <a:ahLst/>
            <a:cxnLst/>
            <a:rect r="r" b="b" t="t" l="l"/>
            <a:pathLst>
              <a:path h="8783033" w="11724923">
                <a:moveTo>
                  <a:pt x="0" y="0"/>
                </a:moveTo>
                <a:lnTo>
                  <a:pt x="11724922" y="0"/>
                </a:lnTo>
                <a:lnTo>
                  <a:pt x="11724922" y="8783033"/>
                </a:lnTo>
                <a:lnTo>
                  <a:pt x="0" y="87830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213770" y="1028700"/>
            <a:ext cx="9997380" cy="7182780"/>
            <a:chOff x="0" y="0"/>
            <a:chExt cx="1833430" cy="1317258"/>
          </a:xfrm>
        </p:grpSpPr>
        <p:sp>
          <p:nvSpPr>
            <p:cNvPr name="Freeform 5" id="5"/>
            <p:cNvSpPr/>
            <p:nvPr/>
          </p:nvSpPr>
          <p:spPr>
            <a:xfrm flipH="false" flipV="false" rot="0">
              <a:off x="0" y="0"/>
              <a:ext cx="1833430" cy="1317258"/>
            </a:xfrm>
            <a:custGeom>
              <a:avLst/>
              <a:gdLst/>
              <a:ahLst/>
              <a:cxnLst/>
              <a:rect r="r" b="b" t="t" l="l"/>
              <a:pathLst>
                <a:path h="1317258" w="1833430">
                  <a:moveTo>
                    <a:pt x="0" y="0"/>
                  </a:moveTo>
                  <a:lnTo>
                    <a:pt x="1833430" y="0"/>
                  </a:lnTo>
                  <a:lnTo>
                    <a:pt x="1833430" y="1317258"/>
                  </a:lnTo>
                  <a:lnTo>
                    <a:pt x="0" y="1317258"/>
                  </a:lnTo>
                  <a:close/>
                </a:path>
              </a:pathLst>
            </a:custGeom>
            <a:blipFill>
              <a:blip r:embed="rId5"/>
              <a:stretch>
                <a:fillRect l="0" t="-8979" r="0" b="-8979"/>
              </a:stretch>
            </a:blipFill>
          </p:spPr>
        </p:sp>
      </p:grpSp>
      <p:grpSp>
        <p:nvGrpSpPr>
          <p:cNvPr name="Group 6" id="6"/>
          <p:cNvGrpSpPr/>
          <p:nvPr/>
        </p:nvGrpSpPr>
        <p:grpSpPr>
          <a:xfrm rot="0">
            <a:off x="-1316726" y="-1613291"/>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6"/>
              <a:stretch>
                <a:fillRect l="-99892" t="0" r="-99892" b="0"/>
              </a:stretch>
            </a:blipFill>
          </p:spPr>
        </p:sp>
      </p:grpSp>
      <p:grpSp>
        <p:nvGrpSpPr>
          <p:cNvPr name="Group 8" id="8"/>
          <p:cNvGrpSpPr/>
          <p:nvPr/>
        </p:nvGrpSpPr>
        <p:grpSpPr>
          <a:xfrm rot="-10800000">
            <a:off x="15521821" y="-1106493"/>
            <a:ext cx="4285771" cy="12790609"/>
            <a:chOff x="0" y="0"/>
            <a:chExt cx="3263900" cy="9740900"/>
          </a:xfrm>
        </p:grpSpPr>
        <p:sp>
          <p:nvSpPr>
            <p:cNvPr name="Freeform 9" id="9"/>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6"/>
              <a:stretch>
                <a:fillRect l="-99892" t="0" r="-99892" b="0"/>
              </a:stretch>
            </a:blipFill>
          </p:spPr>
        </p:sp>
      </p:grpSp>
      <p:sp>
        <p:nvSpPr>
          <p:cNvPr name="Freeform 10" id="10"/>
          <p:cNvSpPr/>
          <p:nvPr/>
        </p:nvSpPr>
        <p:spPr>
          <a:xfrm flipH="false" flipV="false" rot="0">
            <a:off x="5601462" y="7158842"/>
            <a:ext cx="7221995" cy="2691835"/>
          </a:xfrm>
          <a:custGeom>
            <a:avLst/>
            <a:gdLst/>
            <a:ahLst/>
            <a:cxnLst/>
            <a:rect r="r" b="b" t="t" l="l"/>
            <a:pathLst>
              <a:path h="2691835" w="7221995">
                <a:moveTo>
                  <a:pt x="0" y="0"/>
                </a:moveTo>
                <a:lnTo>
                  <a:pt x="7221995" y="0"/>
                </a:lnTo>
                <a:lnTo>
                  <a:pt x="7221995" y="2691834"/>
                </a:lnTo>
                <a:lnTo>
                  <a:pt x="0" y="26918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10284092">
            <a:off x="13099802" y="808593"/>
            <a:ext cx="4089697" cy="4004149"/>
            <a:chOff x="0" y="0"/>
            <a:chExt cx="5452929" cy="5338865"/>
          </a:xfrm>
        </p:grpSpPr>
        <p:sp>
          <p:nvSpPr>
            <p:cNvPr name="Freeform 13" id="13"/>
            <p:cNvSpPr/>
            <p:nvPr/>
          </p:nvSpPr>
          <p:spPr>
            <a:xfrm flipH="false" flipV="false" rot="-3636955">
              <a:off x="820515" y="613671"/>
              <a:ext cx="3811898" cy="4111524"/>
            </a:xfrm>
            <a:custGeom>
              <a:avLst/>
              <a:gdLst/>
              <a:ahLst/>
              <a:cxnLst/>
              <a:rect r="r" b="b" t="t" l="l"/>
              <a:pathLst>
                <a:path h="4111524" w="3811898">
                  <a:moveTo>
                    <a:pt x="0" y="0"/>
                  </a:moveTo>
                  <a:lnTo>
                    <a:pt x="3811899" y="0"/>
                  </a:lnTo>
                  <a:lnTo>
                    <a:pt x="3811899" y="4111523"/>
                  </a:lnTo>
                  <a:lnTo>
                    <a:pt x="0" y="4111523"/>
                  </a:lnTo>
                  <a:lnTo>
                    <a:pt x="0" y="0"/>
                  </a:lnTo>
                  <a:close/>
                </a:path>
              </a:pathLst>
            </a:custGeom>
            <a:blipFill>
              <a:blip r:embed="rId9"/>
              <a:stretch>
                <a:fillRect l="0" t="0" r="0" b="0"/>
              </a:stretch>
            </a:blipFill>
          </p:spPr>
        </p:sp>
        <p:sp>
          <p:nvSpPr>
            <p:cNvPr name="Freeform 14" id="14"/>
            <p:cNvSpPr/>
            <p:nvPr/>
          </p:nvSpPr>
          <p:spPr>
            <a:xfrm flipH="false" flipV="false" rot="0">
              <a:off x="1132204" y="1348139"/>
              <a:ext cx="2791544" cy="2802052"/>
            </a:xfrm>
            <a:custGeom>
              <a:avLst/>
              <a:gdLst/>
              <a:ahLst/>
              <a:cxnLst/>
              <a:rect r="r" b="b" t="t" l="l"/>
              <a:pathLst>
                <a:path h="2802052" w="2791544">
                  <a:moveTo>
                    <a:pt x="0" y="0"/>
                  </a:moveTo>
                  <a:lnTo>
                    <a:pt x="2791544" y="0"/>
                  </a:lnTo>
                  <a:lnTo>
                    <a:pt x="2791544" y="2802051"/>
                  </a:lnTo>
                  <a:lnTo>
                    <a:pt x="0" y="28020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472427" y="2052956"/>
              <a:ext cx="3261223" cy="1634688"/>
            </a:xfrm>
            <a:custGeom>
              <a:avLst/>
              <a:gdLst/>
              <a:ahLst/>
              <a:cxnLst/>
              <a:rect r="r" b="b" t="t" l="l"/>
              <a:pathLst>
                <a:path h="1634688" w="3261223">
                  <a:moveTo>
                    <a:pt x="0" y="0"/>
                  </a:moveTo>
                  <a:lnTo>
                    <a:pt x="3261224" y="0"/>
                  </a:lnTo>
                  <a:lnTo>
                    <a:pt x="3261224" y="1634688"/>
                  </a:lnTo>
                  <a:lnTo>
                    <a:pt x="0" y="16346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Freeform 16" id="16"/>
          <p:cNvSpPr/>
          <p:nvPr/>
        </p:nvSpPr>
        <p:spPr>
          <a:xfrm flipH="false" flipV="false" rot="5400000">
            <a:off x="1968458" y="4459390"/>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4">
              <a:extLst>
                <a:ext uri="{96DAC541-7B7A-43D3-8B79-37D633B846F1}">
                  <asvg:svgBlip xmlns:asvg="http://schemas.microsoft.com/office/drawing/2016/SVG/main" r:embed="rId15"/>
                </a:ext>
              </a:extLst>
            </a:blip>
            <a:stretch>
              <a:fillRect l="-101042" t="-84932" r="0" b="-11017"/>
            </a:stretch>
          </a:blipFill>
        </p:spPr>
      </p:sp>
      <p:sp>
        <p:nvSpPr>
          <p:cNvPr name="Freeform 17" id="17"/>
          <p:cNvSpPr/>
          <p:nvPr/>
        </p:nvSpPr>
        <p:spPr>
          <a:xfrm flipH="false" flipV="false" rot="5400000">
            <a:off x="1403968" y="5737315"/>
            <a:ext cx="1067060" cy="1114036"/>
          </a:xfrm>
          <a:custGeom>
            <a:avLst/>
            <a:gdLst/>
            <a:ahLst/>
            <a:cxnLst/>
            <a:rect r="r" b="b" t="t" l="l"/>
            <a:pathLst>
              <a:path h="1114036" w="1067060">
                <a:moveTo>
                  <a:pt x="0" y="0"/>
                </a:moveTo>
                <a:lnTo>
                  <a:pt x="1067060" y="0"/>
                </a:lnTo>
                <a:lnTo>
                  <a:pt x="1067060" y="1114036"/>
                </a:lnTo>
                <a:lnTo>
                  <a:pt x="0" y="1114036"/>
                </a:lnTo>
                <a:lnTo>
                  <a:pt x="0" y="0"/>
                </a:lnTo>
                <a:close/>
              </a:path>
            </a:pathLst>
          </a:custGeom>
          <a:blipFill>
            <a:blip r:embed="rId14">
              <a:extLst>
                <a:ext uri="{96DAC541-7B7A-43D3-8B79-37D633B846F1}">
                  <asvg:svgBlip xmlns:asvg="http://schemas.microsoft.com/office/drawing/2016/SVG/main" r:embed="rId15"/>
                </a:ext>
              </a:extLst>
            </a:blip>
            <a:stretch>
              <a:fillRect l="-101042" t="-84932" r="0" b="-11017"/>
            </a:stretch>
          </a:blipFill>
        </p:spPr>
      </p:sp>
      <p:sp>
        <p:nvSpPr>
          <p:cNvPr name="TextBox 18" id="18"/>
          <p:cNvSpPr txBox="true"/>
          <p:nvPr/>
        </p:nvSpPr>
        <p:spPr>
          <a:xfrm rot="-337049">
            <a:off x="7998301" y="8164909"/>
            <a:ext cx="3871912" cy="899771"/>
          </a:xfrm>
          <a:prstGeom prst="rect">
            <a:avLst/>
          </a:prstGeom>
        </p:spPr>
        <p:txBody>
          <a:bodyPr anchor="t" rtlCol="false" tIns="0" lIns="0" bIns="0" rIns="0">
            <a:spAutoFit/>
          </a:bodyPr>
          <a:lstStyle/>
          <a:p>
            <a:pPr algn="ctr">
              <a:lnSpc>
                <a:spcPts val="5880"/>
              </a:lnSpc>
            </a:pPr>
            <a:r>
              <a:rPr lang="en-US" sz="6000" b="true">
                <a:solidFill>
                  <a:srgbClr val="493423"/>
                </a:solidFill>
                <a:latin typeface="Obra Letra Bold"/>
                <a:ea typeface="Obra Letra Bold"/>
                <a:cs typeface="Obra Letra Bold"/>
                <a:sym typeface="Obra Letra Bold"/>
              </a:rPr>
              <a:t>Epimenides</a:t>
            </a:r>
          </a:p>
        </p:txBody>
      </p:sp>
      <p:sp>
        <p:nvSpPr>
          <p:cNvPr name="TextBox 19" id="19"/>
          <p:cNvSpPr txBox="true"/>
          <p:nvPr/>
        </p:nvSpPr>
        <p:spPr>
          <a:xfrm rot="0">
            <a:off x="245332" y="1333500"/>
            <a:ext cx="2956108" cy="2016378"/>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02</a:t>
            </a:r>
          </a:p>
        </p:txBody>
      </p:sp>
    </p:spTree>
  </p:cSld>
  <p:clrMapOvr>
    <a:masterClrMapping/>
  </p:clrMapOvr>
  <p:transition spd="slow">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282508" y="4245907"/>
            <a:ext cx="6923068" cy="5198595"/>
          </a:xfrm>
          <a:custGeom>
            <a:avLst/>
            <a:gdLst/>
            <a:ahLst/>
            <a:cxnLst/>
            <a:rect r="r" b="b" t="t" l="l"/>
            <a:pathLst>
              <a:path h="5198595" w="6923068">
                <a:moveTo>
                  <a:pt x="0" y="0"/>
                </a:moveTo>
                <a:lnTo>
                  <a:pt x="6923068" y="0"/>
                </a:lnTo>
                <a:lnTo>
                  <a:pt x="6923068" y="5198595"/>
                </a:lnTo>
                <a:lnTo>
                  <a:pt x="0" y="51985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654196" y="4245907"/>
            <a:ext cx="6923068" cy="5198595"/>
          </a:xfrm>
          <a:custGeom>
            <a:avLst/>
            <a:gdLst/>
            <a:ahLst/>
            <a:cxnLst/>
            <a:rect r="r" b="b" t="t" l="l"/>
            <a:pathLst>
              <a:path h="5198595" w="6923068">
                <a:moveTo>
                  <a:pt x="0" y="0"/>
                </a:moveTo>
                <a:lnTo>
                  <a:pt x="6923068" y="0"/>
                </a:lnTo>
                <a:lnTo>
                  <a:pt x="6923068" y="5198595"/>
                </a:lnTo>
                <a:lnTo>
                  <a:pt x="0" y="51985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4110672" y="1845005"/>
            <a:ext cx="11411148" cy="1628098"/>
          </a:xfrm>
          <a:prstGeom prst="rect">
            <a:avLst/>
          </a:prstGeom>
        </p:spPr>
        <p:txBody>
          <a:bodyPr anchor="t" rtlCol="false" tIns="0" lIns="0" bIns="0" rIns="0">
            <a:spAutoFit/>
          </a:bodyPr>
          <a:lstStyle/>
          <a:p>
            <a:pPr algn="ctr">
              <a:lnSpc>
                <a:spcPts val="11978"/>
              </a:lnSpc>
            </a:pPr>
            <a:r>
              <a:rPr lang="en-US" sz="12222" b="true">
                <a:solidFill>
                  <a:srgbClr val="F3F1DB"/>
                </a:solidFill>
                <a:latin typeface="Obra Letra Bold"/>
                <a:ea typeface="Obra Letra Bold"/>
                <a:cs typeface="Obra Letra Bold"/>
                <a:sym typeface="Obra Letra Bold"/>
              </a:rPr>
              <a:t>Epimenides</a:t>
            </a:r>
          </a:p>
        </p:txBody>
      </p:sp>
      <p:sp>
        <p:nvSpPr>
          <p:cNvPr name="Freeform 11" id="11"/>
          <p:cNvSpPr/>
          <p:nvPr/>
        </p:nvSpPr>
        <p:spPr>
          <a:xfrm flipH="false" flipV="false" rot="0">
            <a:off x="13839654" y="2174074"/>
            <a:ext cx="1236381" cy="720005"/>
          </a:xfrm>
          <a:custGeom>
            <a:avLst/>
            <a:gdLst/>
            <a:ahLst/>
            <a:cxnLst/>
            <a:rect r="r" b="b" t="t" l="l"/>
            <a:pathLst>
              <a:path h="720005" w="1236381">
                <a:moveTo>
                  <a:pt x="0" y="0"/>
                </a:moveTo>
                <a:lnTo>
                  <a:pt x="1236381" y="0"/>
                </a:lnTo>
                <a:lnTo>
                  <a:pt x="1236381" y="720005"/>
                </a:lnTo>
                <a:lnTo>
                  <a:pt x="0" y="720005"/>
                </a:lnTo>
                <a:lnTo>
                  <a:pt x="0" y="0"/>
                </a:lnTo>
                <a:close/>
              </a:path>
            </a:pathLst>
          </a:custGeom>
          <a:blipFill>
            <a:blip r:embed="rId8">
              <a:extLst>
                <a:ext uri="{96DAC541-7B7A-43D3-8B79-37D633B846F1}">
                  <asvg:svgBlip xmlns:asvg="http://schemas.microsoft.com/office/drawing/2016/SVG/main" r:embed="rId9"/>
                </a:ext>
              </a:extLst>
            </a:blip>
            <a:stretch>
              <a:fillRect l="-173753" t="0" r="0" b="0"/>
            </a:stretch>
          </a:blipFill>
        </p:spPr>
      </p:sp>
      <p:sp>
        <p:nvSpPr>
          <p:cNvPr name="TextBox 12" id="12"/>
          <p:cNvSpPr txBox="true"/>
          <p:nvPr/>
        </p:nvSpPr>
        <p:spPr>
          <a:xfrm rot="0">
            <a:off x="2424134" y="5183174"/>
            <a:ext cx="6754476" cy="956734"/>
          </a:xfrm>
          <a:prstGeom prst="rect">
            <a:avLst/>
          </a:prstGeom>
        </p:spPr>
        <p:txBody>
          <a:bodyPr anchor="t" rtlCol="false" tIns="0" lIns="0" bIns="0" rIns="0">
            <a:spAutoFit/>
          </a:bodyPr>
          <a:lstStyle/>
          <a:p>
            <a:pPr algn="ctr">
              <a:lnSpc>
                <a:spcPts val="6900"/>
              </a:lnSpc>
            </a:pPr>
            <a:r>
              <a:rPr lang="en-US" sz="7041" b="true">
                <a:solidFill>
                  <a:srgbClr val="493423"/>
                </a:solidFill>
                <a:latin typeface="Obra Letra Bold"/>
                <a:ea typeface="Obra Letra Bold"/>
                <a:cs typeface="Obra Letra Bold"/>
                <a:sym typeface="Obra Letra Bold"/>
              </a:rPr>
              <a:t>He Says</a:t>
            </a:r>
          </a:p>
        </p:txBody>
      </p:sp>
      <p:sp>
        <p:nvSpPr>
          <p:cNvPr name="TextBox 13" id="13"/>
          <p:cNvSpPr txBox="true"/>
          <p:nvPr/>
        </p:nvSpPr>
        <p:spPr>
          <a:xfrm rot="0">
            <a:off x="2861233" y="6534533"/>
            <a:ext cx="5765617" cy="1203029"/>
          </a:xfrm>
          <a:prstGeom prst="rect">
            <a:avLst/>
          </a:prstGeom>
        </p:spPr>
        <p:txBody>
          <a:bodyPr anchor="t" rtlCol="false" tIns="0" lIns="0" bIns="0" rIns="0">
            <a:spAutoFit/>
          </a:bodyPr>
          <a:lstStyle/>
          <a:p>
            <a:pPr algn="ctr">
              <a:lnSpc>
                <a:spcPts val="4714"/>
              </a:lnSpc>
            </a:pPr>
            <a:r>
              <a:rPr lang="en-US" sz="4447" b="true">
                <a:solidFill>
                  <a:srgbClr val="4A2D0A"/>
                </a:solidFill>
                <a:latin typeface="Monterchi Sans Bold"/>
                <a:ea typeface="Monterchi Sans Bold"/>
                <a:cs typeface="Monterchi Sans Bold"/>
                <a:sym typeface="Monterchi Sans Bold"/>
              </a:rPr>
              <a:t>Epimenides says that</a:t>
            </a:r>
          </a:p>
          <a:p>
            <a:pPr algn="ctr">
              <a:lnSpc>
                <a:spcPts val="4714"/>
              </a:lnSpc>
            </a:pPr>
            <a:r>
              <a:rPr lang="en-US" sz="4447" b="true">
                <a:solidFill>
                  <a:srgbClr val="4A2D0A"/>
                </a:solidFill>
                <a:latin typeface="Monterchi Sans Bold"/>
                <a:ea typeface="Monterchi Sans Bold"/>
                <a:cs typeface="Monterchi Sans Bold"/>
                <a:sym typeface="Monterchi Sans Bold"/>
              </a:rPr>
              <a:t>“All Cretans are liars.” </a:t>
            </a:r>
          </a:p>
        </p:txBody>
      </p:sp>
      <p:sp>
        <p:nvSpPr>
          <p:cNvPr name="TextBox 14" id="14"/>
          <p:cNvSpPr txBox="true"/>
          <p:nvPr/>
        </p:nvSpPr>
        <p:spPr>
          <a:xfrm rot="0">
            <a:off x="10232921" y="6534533"/>
            <a:ext cx="5765617" cy="1203071"/>
          </a:xfrm>
          <a:prstGeom prst="rect">
            <a:avLst/>
          </a:prstGeom>
        </p:spPr>
        <p:txBody>
          <a:bodyPr anchor="t" rtlCol="false" tIns="0" lIns="0" bIns="0" rIns="0">
            <a:spAutoFit/>
          </a:bodyPr>
          <a:lstStyle/>
          <a:p>
            <a:pPr algn="ctr">
              <a:lnSpc>
                <a:spcPts val="4716"/>
              </a:lnSpc>
            </a:pPr>
            <a:r>
              <a:rPr lang="en-US" sz="4449" b="true">
                <a:solidFill>
                  <a:srgbClr val="4A2D0A"/>
                </a:solidFill>
                <a:latin typeface="Monterchi Sans Bold"/>
                <a:ea typeface="Monterchi Sans Bold"/>
                <a:cs typeface="Monterchi Sans Bold"/>
                <a:sym typeface="Monterchi Sans Bold"/>
              </a:rPr>
              <a:t>Epimenides himself is a Cretan</a:t>
            </a:r>
          </a:p>
        </p:txBody>
      </p:sp>
      <p:sp>
        <p:nvSpPr>
          <p:cNvPr name="TextBox 15" id="15"/>
          <p:cNvSpPr txBox="true"/>
          <p:nvPr/>
        </p:nvSpPr>
        <p:spPr>
          <a:xfrm rot="0">
            <a:off x="245332" y="1333500"/>
            <a:ext cx="2956108" cy="3892803"/>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03</a:t>
            </a:r>
          </a:p>
          <a:p>
            <a:pPr algn="ctr">
              <a:lnSpc>
                <a:spcPts val="14797"/>
              </a:lnSpc>
            </a:pPr>
          </a:p>
        </p:txBody>
      </p:sp>
      <p:sp>
        <p:nvSpPr>
          <p:cNvPr name="TextBox 16" id="16"/>
          <p:cNvSpPr txBox="true"/>
          <p:nvPr/>
        </p:nvSpPr>
        <p:spPr>
          <a:xfrm rot="0">
            <a:off x="9738492" y="5267325"/>
            <a:ext cx="6754476" cy="956734"/>
          </a:xfrm>
          <a:prstGeom prst="rect">
            <a:avLst/>
          </a:prstGeom>
        </p:spPr>
        <p:txBody>
          <a:bodyPr anchor="t" rtlCol="false" tIns="0" lIns="0" bIns="0" rIns="0">
            <a:spAutoFit/>
          </a:bodyPr>
          <a:lstStyle/>
          <a:p>
            <a:pPr algn="ctr">
              <a:lnSpc>
                <a:spcPts val="6900"/>
              </a:lnSpc>
            </a:pPr>
            <a:r>
              <a:rPr lang="en-US" sz="7041" b="true">
                <a:solidFill>
                  <a:srgbClr val="493423"/>
                </a:solidFill>
                <a:latin typeface="Obra Letra Bold"/>
                <a:ea typeface="Obra Letra Bold"/>
                <a:cs typeface="Obra Letra Bold"/>
                <a:sym typeface="Obra Letra Bold"/>
              </a:rPr>
              <a:t>But..</a:t>
            </a:r>
          </a:p>
        </p:txBody>
      </p:sp>
      <p:sp>
        <p:nvSpPr>
          <p:cNvPr name="Freeform 17" id="17"/>
          <p:cNvSpPr/>
          <p:nvPr/>
        </p:nvSpPr>
        <p:spPr>
          <a:xfrm flipH="true" flipV="false" rot="0">
            <a:off x="4496961" y="2071746"/>
            <a:ext cx="1304410" cy="759622"/>
          </a:xfrm>
          <a:custGeom>
            <a:avLst/>
            <a:gdLst/>
            <a:ahLst/>
            <a:cxnLst/>
            <a:rect r="r" b="b" t="t" l="l"/>
            <a:pathLst>
              <a:path h="759622" w="1304410">
                <a:moveTo>
                  <a:pt x="1304411" y="0"/>
                </a:moveTo>
                <a:lnTo>
                  <a:pt x="0" y="0"/>
                </a:lnTo>
                <a:lnTo>
                  <a:pt x="0" y="759622"/>
                </a:lnTo>
                <a:lnTo>
                  <a:pt x="1304411" y="759622"/>
                </a:lnTo>
                <a:lnTo>
                  <a:pt x="1304411" y="0"/>
                </a:lnTo>
                <a:close/>
              </a:path>
            </a:pathLst>
          </a:custGeom>
          <a:blipFill>
            <a:blip r:embed="rId8">
              <a:extLst>
                <a:ext uri="{96DAC541-7B7A-43D3-8B79-37D633B846F1}">
                  <asvg:svgBlip xmlns:asvg="http://schemas.microsoft.com/office/drawing/2016/SVG/main" r:embed="rId9"/>
                </a:ext>
              </a:extLst>
            </a:blip>
            <a:stretch>
              <a:fillRect l="-173753" t="0" r="0" b="0"/>
            </a:stretch>
          </a:blipFill>
        </p:spPr>
      </p:sp>
      <p:sp>
        <p:nvSpPr>
          <p:cNvPr name="Freeform 18" id="18"/>
          <p:cNvSpPr/>
          <p:nvPr/>
        </p:nvSpPr>
        <p:spPr>
          <a:xfrm flipH="false" flipV="false" rot="-1140091">
            <a:off x="16063393" y="-1220721"/>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10"/>
            <a:stretch>
              <a:fillRect l="0" t="0" r="0" b="0"/>
            </a:stretch>
          </a:blipFill>
        </p:spPr>
      </p:sp>
    </p:spTree>
  </p:cSld>
  <p:clrMapOvr>
    <a:masterClrMapping/>
  </p:clrMapOvr>
  <p:transition spd="med">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0">
            <a:off x="2836385" y="649745"/>
            <a:ext cx="12355869" cy="9278134"/>
          </a:xfrm>
          <a:custGeom>
            <a:avLst/>
            <a:gdLst/>
            <a:ahLst/>
            <a:cxnLst/>
            <a:rect r="r" b="b" t="t" l="l"/>
            <a:pathLst>
              <a:path h="9278134" w="12355869">
                <a:moveTo>
                  <a:pt x="0" y="0"/>
                </a:moveTo>
                <a:lnTo>
                  <a:pt x="12355869" y="0"/>
                </a:lnTo>
                <a:lnTo>
                  <a:pt x="12355869" y="9278134"/>
                </a:lnTo>
                <a:lnTo>
                  <a:pt x="0" y="92781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545801" y="1779924"/>
            <a:ext cx="11109628" cy="1702565"/>
          </a:xfrm>
          <a:prstGeom prst="rect">
            <a:avLst/>
          </a:prstGeom>
        </p:spPr>
        <p:txBody>
          <a:bodyPr anchor="t" rtlCol="false" tIns="0" lIns="0" bIns="0" rIns="0">
            <a:spAutoFit/>
          </a:bodyPr>
          <a:lstStyle/>
          <a:p>
            <a:pPr algn="ctr">
              <a:lnSpc>
                <a:spcPts val="12545"/>
              </a:lnSpc>
            </a:pPr>
            <a:r>
              <a:rPr lang="en-US" sz="12801" b="true">
                <a:solidFill>
                  <a:srgbClr val="4A2D0A"/>
                </a:solidFill>
                <a:latin typeface="Obra Letra Bold"/>
                <a:ea typeface="Obra Letra Bold"/>
                <a:cs typeface="Obra Letra Bold"/>
                <a:sym typeface="Obra Letra Bold"/>
              </a:rPr>
              <a:t>Solution</a:t>
            </a:r>
          </a:p>
        </p:txBody>
      </p:sp>
      <p:sp>
        <p:nvSpPr>
          <p:cNvPr name="TextBox 9" id="9"/>
          <p:cNvSpPr txBox="true"/>
          <p:nvPr/>
        </p:nvSpPr>
        <p:spPr>
          <a:xfrm rot="0">
            <a:off x="4561481" y="4658232"/>
            <a:ext cx="8905677" cy="3306257"/>
          </a:xfrm>
          <a:prstGeom prst="rect">
            <a:avLst/>
          </a:prstGeom>
        </p:spPr>
        <p:txBody>
          <a:bodyPr anchor="t" rtlCol="false" tIns="0" lIns="0" bIns="0" rIns="0">
            <a:spAutoFit/>
          </a:bodyPr>
          <a:lstStyle/>
          <a:p>
            <a:pPr algn="l">
              <a:lnSpc>
                <a:spcPts val="4385"/>
              </a:lnSpc>
            </a:pPr>
            <a:r>
              <a:rPr lang="en-US" sz="3536" b="true">
                <a:solidFill>
                  <a:srgbClr val="4A2D0A"/>
                </a:solidFill>
                <a:latin typeface="Monterchi Sans Bold"/>
                <a:ea typeface="Monterchi Sans Bold"/>
                <a:cs typeface="Monterchi Sans Bold"/>
                <a:sym typeface="Monterchi Sans Bold"/>
              </a:rPr>
              <a:t>The paradox of Epimenides the Cretan hasn't been definitively "solved" in the sense of a single, universally accepted resolution. However, various approaches have been proposed to understand and mitigate the paradox</a:t>
            </a:r>
          </a:p>
          <a:p>
            <a:pPr algn="l">
              <a:lnSpc>
                <a:spcPts val="4385"/>
              </a:lnSpc>
            </a:pPr>
          </a:p>
        </p:txBody>
      </p:sp>
      <p:sp>
        <p:nvSpPr>
          <p:cNvPr name="Freeform 10" id="10"/>
          <p:cNvSpPr/>
          <p:nvPr/>
        </p:nvSpPr>
        <p:spPr>
          <a:xfrm flipH="false" flipV="false" rot="0">
            <a:off x="9426095" y="3482489"/>
            <a:ext cx="2732226" cy="581219"/>
          </a:xfrm>
          <a:custGeom>
            <a:avLst/>
            <a:gdLst/>
            <a:ahLst/>
            <a:cxnLst/>
            <a:rect r="r" b="b" t="t" l="l"/>
            <a:pathLst>
              <a:path h="581219" w="2732226">
                <a:moveTo>
                  <a:pt x="0" y="0"/>
                </a:moveTo>
                <a:lnTo>
                  <a:pt x="2732226" y="0"/>
                </a:lnTo>
                <a:lnTo>
                  <a:pt x="2732226" y="581219"/>
                </a:lnTo>
                <a:lnTo>
                  <a:pt x="0" y="5812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true" rot="-10800000">
            <a:off x="5736674" y="3482489"/>
            <a:ext cx="2750115" cy="585024"/>
          </a:xfrm>
          <a:custGeom>
            <a:avLst/>
            <a:gdLst/>
            <a:ahLst/>
            <a:cxnLst/>
            <a:rect r="r" b="b" t="t" l="l"/>
            <a:pathLst>
              <a:path h="585024" w="2750115">
                <a:moveTo>
                  <a:pt x="0" y="585024"/>
                </a:moveTo>
                <a:lnTo>
                  <a:pt x="2750114" y="585024"/>
                </a:lnTo>
                <a:lnTo>
                  <a:pt x="2750114" y="0"/>
                </a:lnTo>
                <a:lnTo>
                  <a:pt x="0" y="0"/>
                </a:lnTo>
                <a:lnTo>
                  <a:pt x="0" y="58502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3238120">
            <a:off x="16083185" y="-1108506"/>
            <a:ext cx="6093958" cy="11552527"/>
          </a:xfrm>
          <a:custGeom>
            <a:avLst/>
            <a:gdLst/>
            <a:ahLst/>
            <a:cxnLst/>
            <a:rect r="r" b="b" t="t" l="l"/>
            <a:pathLst>
              <a:path h="11552527" w="6093958">
                <a:moveTo>
                  <a:pt x="0" y="0"/>
                </a:moveTo>
                <a:lnTo>
                  <a:pt x="6093958" y="0"/>
                </a:lnTo>
                <a:lnTo>
                  <a:pt x="6093958" y="11552527"/>
                </a:lnTo>
                <a:lnTo>
                  <a:pt x="0" y="11552527"/>
                </a:lnTo>
                <a:lnTo>
                  <a:pt x="0" y="0"/>
                </a:lnTo>
                <a:close/>
              </a:path>
            </a:pathLst>
          </a:custGeom>
          <a:blipFill>
            <a:blip r:embed="rId8"/>
            <a:stretch>
              <a:fillRect l="0" t="0" r="0" b="0"/>
            </a:stretch>
          </a:blipFill>
        </p:spPr>
      </p:sp>
      <p:sp>
        <p:nvSpPr>
          <p:cNvPr name="Freeform 13" id="13"/>
          <p:cNvSpPr/>
          <p:nvPr/>
        </p:nvSpPr>
        <p:spPr>
          <a:xfrm flipH="false" flipV="false" rot="8786035">
            <a:off x="-3248680" y="67685"/>
            <a:ext cx="6057933" cy="11484234"/>
          </a:xfrm>
          <a:custGeom>
            <a:avLst/>
            <a:gdLst/>
            <a:ahLst/>
            <a:cxnLst/>
            <a:rect r="r" b="b" t="t" l="l"/>
            <a:pathLst>
              <a:path h="11484234" w="6057933">
                <a:moveTo>
                  <a:pt x="0" y="0"/>
                </a:moveTo>
                <a:lnTo>
                  <a:pt x="6057933" y="0"/>
                </a:lnTo>
                <a:lnTo>
                  <a:pt x="6057933" y="11484234"/>
                </a:lnTo>
                <a:lnTo>
                  <a:pt x="0" y="11484234"/>
                </a:lnTo>
                <a:lnTo>
                  <a:pt x="0" y="0"/>
                </a:lnTo>
                <a:close/>
              </a:path>
            </a:pathLst>
          </a:custGeom>
          <a:blipFill>
            <a:blip r:embed="rId8"/>
            <a:stretch>
              <a:fillRect l="0" t="0" r="0" b="0"/>
            </a:stretch>
          </a:blipFill>
        </p:spPr>
      </p:sp>
      <p:sp>
        <p:nvSpPr>
          <p:cNvPr name="Freeform 14" id="14"/>
          <p:cNvSpPr/>
          <p:nvPr/>
        </p:nvSpPr>
        <p:spPr>
          <a:xfrm flipH="false" flipV="false" rot="-5400000">
            <a:off x="8616675" y="3482489"/>
            <a:ext cx="708108" cy="739282"/>
          </a:xfrm>
          <a:custGeom>
            <a:avLst/>
            <a:gdLst/>
            <a:ahLst/>
            <a:cxnLst/>
            <a:rect r="r" b="b" t="t" l="l"/>
            <a:pathLst>
              <a:path h="739282" w="708108">
                <a:moveTo>
                  <a:pt x="0" y="0"/>
                </a:moveTo>
                <a:lnTo>
                  <a:pt x="708108" y="0"/>
                </a:lnTo>
                <a:lnTo>
                  <a:pt x="708108" y="739282"/>
                </a:lnTo>
                <a:lnTo>
                  <a:pt x="0" y="739282"/>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778953" y="-1335955"/>
            <a:ext cx="4285771" cy="12790609"/>
            <a:chOff x="0" y="0"/>
            <a:chExt cx="3263900" cy="9740900"/>
          </a:xfrm>
        </p:grpSpPr>
        <p:sp>
          <p:nvSpPr>
            <p:cNvPr name="Freeform 4" id="4"/>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grpSp>
        <p:nvGrpSpPr>
          <p:cNvPr name="Group 5" id="5"/>
          <p:cNvGrpSpPr/>
          <p:nvPr/>
        </p:nvGrpSpPr>
        <p:grpSpPr>
          <a:xfrm rot="-10800000">
            <a:off x="15521821"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t="0" r="-99892" b="0"/>
              </a:stretch>
            </a:blipFill>
          </p:spPr>
        </p:sp>
      </p:grpSp>
      <p:sp>
        <p:nvSpPr>
          <p:cNvPr name="Freeform 7" id="7"/>
          <p:cNvSpPr/>
          <p:nvPr/>
        </p:nvSpPr>
        <p:spPr>
          <a:xfrm flipH="false" flipV="false" rot="0">
            <a:off x="-5871250" y="525373"/>
            <a:ext cx="9981922" cy="3720535"/>
          </a:xfrm>
          <a:custGeom>
            <a:avLst/>
            <a:gdLst/>
            <a:ahLst/>
            <a:cxnLst/>
            <a:rect r="r" b="b" t="t" l="l"/>
            <a:pathLst>
              <a:path h="3720535" w="9981922">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96090" y="3952220"/>
            <a:ext cx="4694339" cy="8722590"/>
          </a:xfrm>
          <a:custGeom>
            <a:avLst/>
            <a:gdLst/>
            <a:ahLst/>
            <a:cxnLst/>
            <a:rect r="r" b="b" t="t" l="l"/>
            <a:pathLst>
              <a:path h="8722590" w="4694339">
                <a:moveTo>
                  <a:pt x="0" y="0"/>
                </a:moveTo>
                <a:lnTo>
                  <a:pt x="4694340" y="0"/>
                </a:lnTo>
                <a:lnTo>
                  <a:pt x="4694340" y="8722591"/>
                </a:lnTo>
                <a:lnTo>
                  <a:pt x="0" y="87225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3597827" y="1696569"/>
            <a:ext cx="12109868" cy="1628098"/>
          </a:xfrm>
          <a:prstGeom prst="rect">
            <a:avLst/>
          </a:prstGeom>
        </p:spPr>
        <p:txBody>
          <a:bodyPr anchor="t" rtlCol="false" tIns="0" lIns="0" bIns="0" rIns="0">
            <a:spAutoFit/>
          </a:bodyPr>
          <a:lstStyle/>
          <a:p>
            <a:pPr algn="ctr">
              <a:lnSpc>
                <a:spcPts val="11978"/>
              </a:lnSpc>
            </a:pPr>
            <a:r>
              <a:rPr lang="en-US" sz="12222" b="true">
                <a:solidFill>
                  <a:srgbClr val="F3F1DB"/>
                </a:solidFill>
                <a:latin typeface="Obra Letra Bold"/>
                <a:ea typeface="Obra Letra Bold"/>
                <a:cs typeface="Obra Letra Bold"/>
                <a:sym typeface="Obra Letra Bold"/>
              </a:rPr>
              <a:t>Solutions</a:t>
            </a:r>
          </a:p>
        </p:txBody>
      </p:sp>
      <p:sp>
        <p:nvSpPr>
          <p:cNvPr name="Freeform 10" id="10"/>
          <p:cNvSpPr/>
          <p:nvPr/>
        </p:nvSpPr>
        <p:spPr>
          <a:xfrm flipH="false" flipV="false" rot="0">
            <a:off x="6798406" y="3820962"/>
            <a:ext cx="4694339" cy="8722590"/>
          </a:xfrm>
          <a:custGeom>
            <a:avLst/>
            <a:gdLst/>
            <a:ahLst/>
            <a:cxnLst/>
            <a:rect r="r" b="b" t="t" l="l"/>
            <a:pathLst>
              <a:path h="8722590" w="4694339">
                <a:moveTo>
                  <a:pt x="0" y="0"/>
                </a:moveTo>
                <a:lnTo>
                  <a:pt x="4694339" y="0"/>
                </a:lnTo>
                <a:lnTo>
                  <a:pt x="4694339" y="8722590"/>
                </a:lnTo>
                <a:lnTo>
                  <a:pt x="0" y="87225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1997570" y="3689703"/>
            <a:ext cx="4694339" cy="8722590"/>
          </a:xfrm>
          <a:custGeom>
            <a:avLst/>
            <a:gdLst/>
            <a:ahLst/>
            <a:cxnLst/>
            <a:rect r="r" b="b" t="t" l="l"/>
            <a:pathLst>
              <a:path h="8722590" w="4694339">
                <a:moveTo>
                  <a:pt x="0" y="0"/>
                </a:moveTo>
                <a:lnTo>
                  <a:pt x="4694340" y="0"/>
                </a:lnTo>
                <a:lnTo>
                  <a:pt x="4694340" y="8722590"/>
                </a:lnTo>
                <a:lnTo>
                  <a:pt x="0" y="87225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998626" y="5811983"/>
            <a:ext cx="3961580" cy="1160143"/>
          </a:xfrm>
          <a:prstGeom prst="rect">
            <a:avLst/>
          </a:prstGeom>
        </p:spPr>
        <p:txBody>
          <a:bodyPr anchor="t" rtlCol="false" tIns="0" lIns="0" bIns="0" rIns="0">
            <a:spAutoFit/>
          </a:bodyPr>
          <a:lstStyle/>
          <a:p>
            <a:pPr algn="ctr">
              <a:lnSpc>
                <a:spcPts val="4409"/>
              </a:lnSpc>
            </a:pPr>
            <a:r>
              <a:rPr lang="en-US" sz="4499" b="true">
                <a:solidFill>
                  <a:srgbClr val="493423"/>
                </a:solidFill>
                <a:latin typeface="Obra Letra Bold"/>
                <a:ea typeface="Obra Letra Bold"/>
                <a:cs typeface="Obra Letra Bold"/>
                <a:sym typeface="Obra Letra Bold"/>
              </a:rPr>
              <a:t>Contextual Interpretation</a:t>
            </a:r>
          </a:p>
        </p:txBody>
      </p:sp>
      <p:sp>
        <p:nvSpPr>
          <p:cNvPr name="TextBox 13" id="13"/>
          <p:cNvSpPr txBox="true"/>
          <p:nvPr/>
        </p:nvSpPr>
        <p:spPr>
          <a:xfrm rot="0">
            <a:off x="2316479" y="7200726"/>
            <a:ext cx="3338927" cy="2298532"/>
          </a:xfrm>
          <a:prstGeom prst="rect">
            <a:avLst/>
          </a:prstGeom>
        </p:spPr>
        <p:txBody>
          <a:bodyPr anchor="t" rtlCol="false" tIns="0" lIns="0" bIns="0" rIns="0">
            <a:spAutoFit/>
          </a:bodyPr>
          <a:lstStyle/>
          <a:p>
            <a:pPr algn="ctr">
              <a:lnSpc>
                <a:spcPts val="3018"/>
              </a:lnSpc>
            </a:pPr>
            <a:r>
              <a:rPr lang="en-US" sz="2847" b="true">
                <a:solidFill>
                  <a:srgbClr val="4A2D0A"/>
                </a:solidFill>
                <a:latin typeface="Monterchi Sans Bold"/>
                <a:ea typeface="Monterchi Sans Bold"/>
                <a:cs typeface="Monterchi Sans Bold"/>
                <a:sym typeface="Monterchi Sans Bold"/>
              </a:rPr>
              <a:t>The Statement is not the full truth, but instead a stereotype or generalization of Cretens. Hence not all Cretens are liars.</a:t>
            </a:r>
          </a:p>
        </p:txBody>
      </p:sp>
      <p:sp>
        <p:nvSpPr>
          <p:cNvPr name="TextBox 14" id="14"/>
          <p:cNvSpPr txBox="true"/>
          <p:nvPr/>
        </p:nvSpPr>
        <p:spPr>
          <a:xfrm rot="0">
            <a:off x="7163210" y="5811983"/>
            <a:ext cx="3961580" cy="1160145"/>
          </a:xfrm>
          <a:prstGeom prst="rect">
            <a:avLst/>
          </a:prstGeom>
        </p:spPr>
        <p:txBody>
          <a:bodyPr anchor="t" rtlCol="false" tIns="0" lIns="0" bIns="0" rIns="0">
            <a:spAutoFit/>
          </a:bodyPr>
          <a:lstStyle/>
          <a:p>
            <a:pPr algn="ctr">
              <a:lnSpc>
                <a:spcPts val="4409"/>
              </a:lnSpc>
            </a:pPr>
            <a:r>
              <a:rPr lang="en-US" sz="4499" b="true">
                <a:solidFill>
                  <a:srgbClr val="493423"/>
                </a:solidFill>
                <a:latin typeface="Obra Letra Bold"/>
                <a:ea typeface="Obra Letra Bold"/>
                <a:cs typeface="Obra Letra Bold"/>
                <a:sym typeface="Obra Letra Bold"/>
              </a:rPr>
              <a:t>Logical Analysis</a:t>
            </a:r>
          </a:p>
        </p:txBody>
      </p:sp>
      <p:sp>
        <p:nvSpPr>
          <p:cNvPr name="TextBox 15" id="15"/>
          <p:cNvSpPr txBox="true"/>
          <p:nvPr/>
        </p:nvSpPr>
        <p:spPr>
          <a:xfrm rot="0">
            <a:off x="7476112" y="7010226"/>
            <a:ext cx="3338927" cy="3441532"/>
          </a:xfrm>
          <a:prstGeom prst="rect">
            <a:avLst/>
          </a:prstGeom>
        </p:spPr>
        <p:txBody>
          <a:bodyPr anchor="t" rtlCol="false" tIns="0" lIns="0" bIns="0" rIns="0">
            <a:spAutoFit/>
          </a:bodyPr>
          <a:lstStyle/>
          <a:p>
            <a:pPr algn="ctr">
              <a:lnSpc>
                <a:spcPts val="3018"/>
              </a:lnSpc>
            </a:pPr>
            <a:r>
              <a:rPr lang="en-US" sz="2847" b="true">
                <a:solidFill>
                  <a:srgbClr val="4A2D0A"/>
                </a:solidFill>
                <a:latin typeface="Monterchi Sans Bold"/>
                <a:ea typeface="Monterchi Sans Bold"/>
                <a:cs typeface="Monterchi Sans Bold"/>
                <a:sym typeface="Monterchi Sans Bold"/>
              </a:rPr>
              <a:t>Self-referential nature of the statement is the root cause of the contradiction, hence self-referential statements can lead to paradoxes and should be avoided in formal logic.</a:t>
            </a:r>
          </a:p>
          <a:p>
            <a:pPr algn="ctr">
              <a:lnSpc>
                <a:spcPts val="3018"/>
              </a:lnSpc>
            </a:pPr>
          </a:p>
        </p:txBody>
      </p:sp>
      <p:sp>
        <p:nvSpPr>
          <p:cNvPr name="TextBox 16" id="16"/>
          <p:cNvSpPr txBox="true"/>
          <p:nvPr/>
        </p:nvSpPr>
        <p:spPr>
          <a:xfrm rot="0">
            <a:off x="12329105" y="5811981"/>
            <a:ext cx="3961580" cy="1160145"/>
          </a:xfrm>
          <a:prstGeom prst="rect">
            <a:avLst/>
          </a:prstGeom>
        </p:spPr>
        <p:txBody>
          <a:bodyPr anchor="t" rtlCol="false" tIns="0" lIns="0" bIns="0" rIns="0">
            <a:spAutoFit/>
          </a:bodyPr>
          <a:lstStyle/>
          <a:p>
            <a:pPr algn="ctr">
              <a:lnSpc>
                <a:spcPts val="4409"/>
              </a:lnSpc>
            </a:pPr>
            <a:r>
              <a:rPr lang="en-US" sz="4499" b="true">
                <a:solidFill>
                  <a:srgbClr val="493423"/>
                </a:solidFill>
                <a:latin typeface="Obra Letra Bold"/>
                <a:ea typeface="Obra Letra Bold"/>
                <a:cs typeface="Obra Letra Bold"/>
                <a:sym typeface="Obra Letra Bold"/>
              </a:rPr>
              <a:t>Pragmatic Approach</a:t>
            </a:r>
          </a:p>
        </p:txBody>
      </p:sp>
      <p:sp>
        <p:nvSpPr>
          <p:cNvPr name="TextBox 17" id="17"/>
          <p:cNvSpPr txBox="true"/>
          <p:nvPr/>
        </p:nvSpPr>
        <p:spPr>
          <a:xfrm rot="0">
            <a:off x="12640432" y="7010226"/>
            <a:ext cx="3338927" cy="2679532"/>
          </a:xfrm>
          <a:prstGeom prst="rect">
            <a:avLst/>
          </a:prstGeom>
        </p:spPr>
        <p:txBody>
          <a:bodyPr anchor="t" rtlCol="false" tIns="0" lIns="0" bIns="0" rIns="0">
            <a:spAutoFit/>
          </a:bodyPr>
          <a:lstStyle/>
          <a:p>
            <a:pPr algn="ctr">
              <a:lnSpc>
                <a:spcPts val="3018"/>
              </a:lnSpc>
            </a:pPr>
            <a:r>
              <a:rPr lang="en-US" sz="2847" b="true">
                <a:solidFill>
                  <a:srgbClr val="4A2D0A"/>
                </a:solidFill>
                <a:latin typeface="Monterchi Sans Bold"/>
                <a:ea typeface="Monterchi Sans Bold"/>
                <a:cs typeface="Monterchi Sans Bold"/>
                <a:sym typeface="Monterchi Sans Bold"/>
              </a:rPr>
              <a:t>The paradox arises from a misunderstanding of language and communication. The sentence is just a hyperbole or spoken metaphorically.</a:t>
            </a:r>
          </a:p>
        </p:txBody>
      </p:sp>
      <p:sp>
        <p:nvSpPr>
          <p:cNvPr name="TextBox 18" id="18"/>
          <p:cNvSpPr txBox="true"/>
          <p:nvPr/>
        </p:nvSpPr>
        <p:spPr>
          <a:xfrm rot="0">
            <a:off x="245332" y="1333500"/>
            <a:ext cx="2956108" cy="2016378"/>
          </a:xfrm>
          <a:prstGeom prst="rect">
            <a:avLst/>
          </a:prstGeom>
        </p:spPr>
        <p:txBody>
          <a:bodyPr anchor="t" rtlCol="false" tIns="0" lIns="0" bIns="0" rIns="0">
            <a:spAutoFit/>
          </a:bodyPr>
          <a:lstStyle/>
          <a:p>
            <a:pPr algn="ctr">
              <a:lnSpc>
                <a:spcPts val="14797"/>
              </a:lnSpc>
            </a:pPr>
            <a:r>
              <a:rPr lang="en-US" sz="15099" b="true">
                <a:solidFill>
                  <a:srgbClr val="493423"/>
                </a:solidFill>
                <a:latin typeface="Obra Letra Bold"/>
                <a:ea typeface="Obra Letra Bold"/>
                <a:cs typeface="Obra Letra Bold"/>
                <a:sym typeface="Obra Letra Bold"/>
              </a:rPr>
              <a:t>04</a:t>
            </a:r>
          </a:p>
        </p:txBody>
      </p:sp>
      <p:sp>
        <p:nvSpPr>
          <p:cNvPr name="Freeform 19" id="19"/>
          <p:cNvSpPr/>
          <p:nvPr/>
        </p:nvSpPr>
        <p:spPr>
          <a:xfrm flipH="false" flipV="false" rot="-1150962">
            <a:off x="15208057" y="149436"/>
            <a:ext cx="3832577" cy="3910793"/>
          </a:xfrm>
          <a:custGeom>
            <a:avLst/>
            <a:gdLst/>
            <a:ahLst/>
            <a:cxnLst/>
            <a:rect r="r" b="b" t="t" l="l"/>
            <a:pathLst>
              <a:path h="3910793" w="3832577">
                <a:moveTo>
                  <a:pt x="0" y="0"/>
                </a:moveTo>
                <a:lnTo>
                  <a:pt x="3832576" y="0"/>
                </a:lnTo>
                <a:lnTo>
                  <a:pt x="3832576" y="3910792"/>
                </a:lnTo>
                <a:lnTo>
                  <a:pt x="0" y="3910792"/>
                </a:lnTo>
                <a:lnTo>
                  <a:pt x="0" y="0"/>
                </a:lnTo>
                <a:close/>
              </a:path>
            </a:pathLst>
          </a:custGeom>
          <a:blipFill>
            <a:blip r:embed="rId8"/>
            <a:stretch>
              <a:fillRect l="0" t="0" r="0" b="0"/>
            </a:stretch>
          </a:blipFill>
        </p:spPr>
      </p:sp>
    </p:spTree>
  </p:cSld>
  <p:clrMapOvr>
    <a:masterClrMapping/>
  </p:clrMapOvr>
  <p:transition spd="med">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DAGYHE0cU4g</dc:identifier>
  <dcterms:modified xsi:type="dcterms:W3CDTF">2011-08-01T06:04:30Z</dcterms:modified>
  <cp:revision>1</cp:revision>
  <dc:title>Beige and Brown Organic Vintage Group Project Presentation</dc:title>
</cp:coreProperties>
</file>